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7" roundtripDataSignature="AMtx7mgAKii2Xmtu16lPeYThT+tLfzE2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f339484a4d_1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63" name="Google Shape;163;g1f339484a4d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339484a4d_1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71" name="Google Shape;171;g1f339484a4d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4cd83ca6c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79" name="Google Shape;179;g244cd83ca6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339484a4d_1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88" name="Google Shape;188;g1f339484a4d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96" name="Google Shape;1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1fb8edd29d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06" name="Google Shape;206;g21fb8edd29d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03fc50fc92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17" name="Google Shape;217;g203fc50fc92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03fc50fc92_1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27" name="Google Shape;227;g203fc50fc92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03fc50fc92_1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39" name="Google Shape;239;g203fc50fc92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03fc50fc92_1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52" name="Google Shape;252;g203fc50fc92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3fc50fc92_1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65" name="Google Shape;265;g203fc50fc92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3fc50fc92_1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78" name="Google Shape;278;g203fc50fc92_1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03fc50fc92_1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91" name="Google Shape;291;g203fc50fc92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03fc50fc92_1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04" name="Google Shape;304;g203fc50fc92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03fc50fc92_1_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16" name="Google Shape;316;g203fc50fc92_1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03fc50fc92_1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29" name="Google Shape;329;g203fc50fc92_1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03fc50fc92_1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42" name="Google Shape;342;g203fc50fc92_1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03fc50fc92_1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55" name="Google Shape;355;g203fc50fc92_1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03fc50fc92_1_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68" name="Google Shape;368;g203fc50fc92_1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03fc50fc92_1_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81" name="Google Shape;381;g203fc50fc92_1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f339484a4d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4" name="Google Shape;104;g1f339484a4d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03fc50fc92_1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92" name="Google Shape;392;g203fc50fc92_1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dd2937d7d7_1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03" name="Google Shape;403;g1dd2937d7d7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f339484a4d_1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12" name="Google Shape;412;g1f339484a4d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1fb8edd29d_2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21" name="Google Shape;421;g21fb8edd29d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1fb8edd29d_2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32" name="Google Shape;432;g21fb8edd29d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1fb8edd29d_2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43" name="Google Shape;443;g21fb8edd29d_2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1fb8edd29d_2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54" name="Google Shape;454;g21fb8edd29d_2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03fc50fc92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63" name="Google Shape;463;g203fc50fc92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03fc50fc92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71" name="Google Shape;471;g203fc50fc92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80" name="Google Shape;480;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f339484a4d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13" name="Google Shape;113;g1f339484a4d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90" name="Google Shape;490;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00" name="Google Shape;500;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10" name="Google Shape;510;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f339484a4d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22" name="Google Shape;122;g1f339484a4d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339484a4d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30" name="Google Shape;130;g1f339484a4d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dd2937d7d7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38" name="Google Shape;138;g1dd2937d7d7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f339484a4d_1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46" name="Google Shape;146;g1f339484a4d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55" name="Google Shape;1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1"/>
          <p:cNvSpPr/>
          <p:nvPr>
            <p:ph idx="2" type="pic"/>
          </p:nvPr>
        </p:nvSpPr>
        <p:spPr>
          <a:xfrm>
            <a:off x="5183188" y="987425"/>
            <a:ext cx="6172200" cy="4873625"/>
          </a:xfrm>
          <a:prstGeom prst="rect">
            <a:avLst/>
          </a:prstGeom>
          <a:noFill/>
          <a:ln>
            <a:noFill/>
          </a:ln>
        </p:spPr>
      </p:sp>
      <p:sp>
        <p:nvSpPr>
          <p:cNvPr id="68" name="Google Shape;68;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srmist.edu.in/department/department-of-computing-technologies/" TargetMode="External"/><Relationship Id="rId4" Type="http://schemas.openxmlformats.org/officeDocument/2006/relationships/hyperlink" Target="https://www.srmist.edu.in/college/college-of-engineering-technology/" TargetMode="External"/><Relationship Id="rId5" Type="http://schemas.openxmlformats.org/officeDocument/2006/relationships/hyperlink" Target="https://www.srmist.edu.in/campus/kattankulathur-chennai/" TargetMode="External"/><Relationship Id="rId6"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5.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21.png"/><Relationship Id="rId5" Type="http://schemas.openxmlformats.org/officeDocument/2006/relationships/image" Target="../media/image35.png"/><Relationship Id="rId6"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30.png"/><Relationship Id="rId5" Type="http://schemas.openxmlformats.org/officeDocument/2006/relationships/image" Target="../media/image52.png"/><Relationship Id="rId6"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25.png"/><Relationship Id="rId5" Type="http://schemas.openxmlformats.org/officeDocument/2006/relationships/image" Target="../media/image54.png"/><Relationship Id="rId6"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hyperlink" Target="https://www.indiacensus.net" TargetMode="External"/><Relationship Id="rId5" Type="http://schemas.openxmlformats.org/officeDocument/2006/relationships/image" Target="../media/image56.png"/><Relationship Id="rId6"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hyperlink" Target="https://www.indiacensus.net" TargetMode="External"/><Relationship Id="rId5" Type="http://schemas.openxmlformats.org/officeDocument/2006/relationships/image" Target="../media/image38.png"/><Relationship Id="rId6"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jpg"/><Relationship Id="rId4" Type="http://schemas.openxmlformats.org/officeDocument/2006/relationships/image" Target="../media/image4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jp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jpg"/><Relationship Id="rId4" Type="http://schemas.openxmlformats.org/officeDocument/2006/relationships/image" Target="../media/image44.jpg"/><Relationship Id="rId5" Type="http://schemas.openxmlformats.org/officeDocument/2006/relationships/image" Target="../media/image48.jpg"/><Relationship Id="rId6" Type="http://schemas.openxmlformats.org/officeDocument/2006/relationships/image" Target="../media/image5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57.jpg"/><Relationship Id="rId5" Type="http://schemas.openxmlformats.org/officeDocument/2006/relationships/image" Target="../media/image45.jpg"/><Relationship Id="rId6" Type="http://schemas.openxmlformats.org/officeDocument/2006/relationships/image" Target="../media/image4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jpg"/><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4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jovian.ai/outlink?url=https%3A%2F%2Fpandas.pydata.org%2Fdocs%2F" TargetMode="External"/><Relationship Id="rId4" Type="http://schemas.openxmlformats.org/officeDocument/2006/relationships/hyperlink" Target="https://jovian.ai/outlink?url=https%3A%2F%2Fmatplotlib.org%2Fstable%2Fusers%2Findex.html" TargetMode="External"/><Relationship Id="rId9" Type="http://schemas.openxmlformats.org/officeDocument/2006/relationships/image" Target="../media/image2.jpg"/><Relationship Id="rId5" Type="http://schemas.openxmlformats.org/officeDocument/2006/relationships/hyperlink" Target="https://jovian.ai/outlink?url=https%3A%2F%2Fplotly.com%2Fpython%2Fgetting-started%2F" TargetMode="External"/><Relationship Id="rId6" Type="http://schemas.openxmlformats.org/officeDocument/2006/relationships/hyperlink" Target="https://jovian.ai/outlink?url=https%3A%2F%2Fwww.geeksforgeeks.org%2Fpython-plotting-google-map-using-folium-package%2F" TargetMode="External"/><Relationship Id="rId7" Type="http://schemas.openxmlformats.org/officeDocument/2006/relationships/hyperlink" Target="https://www.activestate.com/blog/how-to-clean-machine-learning-datasets-using-pandas/" TargetMode="External"/><Relationship Id="rId8" Type="http://schemas.openxmlformats.org/officeDocument/2006/relationships/hyperlink" Target="https://www.activestate.com/blog/introduction-to-python-data-typ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28.jpg"/></Relationships>
</file>

<file path=ppt/slides/_rels/slide40.xml.rels><?xml version="1.0" encoding="UTF-8" standalone="yes"?><Relationships xmlns="http://schemas.openxmlformats.org/package/2006/relationships"><Relationship Id="rId20" Type="http://schemas.openxmlformats.org/officeDocument/2006/relationships/hyperlink" Target="https://en.wikipedia.org/wiki/DBSCAN" TargetMode="External"/><Relationship Id="rId11" Type="http://schemas.openxmlformats.org/officeDocument/2006/relationships/hyperlink" Target="https://en.wikipedia.org/wiki/Programming_language" TargetMode="External"/><Relationship Id="rId22" Type="http://schemas.openxmlformats.org/officeDocument/2006/relationships/hyperlink" Target="https://en.wikipedia.org/wiki/SciPy" TargetMode="External"/><Relationship Id="rId10" Type="http://schemas.openxmlformats.org/officeDocument/2006/relationships/hyperlink" Target="https://en.wikipedia.org/wiki/Python_(programming_language)" TargetMode="External"/><Relationship Id="rId21" Type="http://schemas.openxmlformats.org/officeDocument/2006/relationships/hyperlink" Target="https://en.wikipedia.org/wiki/NumPy" TargetMode="External"/><Relationship Id="rId13" Type="http://schemas.openxmlformats.org/officeDocument/2006/relationships/hyperlink" Target="https://en.wikipedia.org/wiki/Regression_analysis" TargetMode="External"/><Relationship Id="rId12" Type="http://schemas.openxmlformats.org/officeDocument/2006/relationships/hyperlink" Target="https://en.wikipedia.org/wiki/Statistical_classification" TargetMode="External"/><Relationship Id="rId23"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jovian.ai/outlink?url=https%3A%2F%2Fpandas.pydata.org%2Fdocs%2F" TargetMode="External"/><Relationship Id="rId4" Type="http://schemas.openxmlformats.org/officeDocument/2006/relationships/hyperlink" Target="https://jovian.ai/outlink?url=https%3A%2F%2Fmatplotlib.org%2Fstable%2Fusers%2Findex.html" TargetMode="External"/><Relationship Id="rId9" Type="http://schemas.openxmlformats.org/officeDocument/2006/relationships/hyperlink" Target="https://en.wikipedia.org/wiki/Library_(computing)" TargetMode="External"/><Relationship Id="rId15" Type="http://schemas.openxmlformats.org/officeDocument/2006/relationships/hyperlink" Target="https://en.wikipedia.org/wiki/Support_vector_machine" TargetMode="External"/><Relationship Id="rId14" Type="http://schemas.openxmlformats.org/officeDocument/2006/relationships/hyperlink" Target="https://en.wikipedia.org/wiki/Cluster_analysis" TargetMode="External"/><Relationship Id="rId17" Type="http://schemas.openxmlformats.org/officeDocument/2006/relationships/hyperlink" Target="https://en.wikipedia.org/wiki/Gradient_boosting" TargetMode="External"/><Relationship Id="rId16" Type="http://schemas.openxmlformats.org/officeDocument/2006/relationships/hyperlink" Target="https://en.wikipedia.org/wiki/Random_forests" TargetMode="External"/><Relationship Id="rId5" Type="http://schemas.openxmlformats.org/officeDocument/2006/relationships/hyperlink" Target="https://jovian.ai/outlink?url=https%3A%2F%2Fplotly.com%2Fpython%2Fgetting-started%2F" TargetMode="External"/><Relationship Id="rId19" Type="http://schemas.openxmlformats.org/officeDocument/2006/relationships/hyperlink" Target="https://en.wikipedia.org/wiki/K-means_clustering" TargetMode="External"/><Relationship Id="rId6" Type="http://schemas.openxmlformats.org/officeDocument/2006/relationships/hyperlink" Target="https://jovian.ai/outlink?url=https%3A%2F%2Fwww.geeksforgeeks.org%2Fpython-plotting-google-map-using-folium-package%2F" TargetMode="External"/><Relationship Id="rId18" Type="http://schemas.openxmlformats.org/officeDocument/2006/relationships/hyperlink" Target="https://en.wikipedia.org/wiki/K-means_clustering" TargetMode="External"/><Relationship Id="rId7" Type="http://schemas.openxmlformats.org/officeDocument/2006/relationships/hyperlink" Target="https://en.wikipedia.org/wiki/Free_software" TargetMode="External"/><Relationship Id="rId8" Type="http://schemas.openxmlformats.org/officeDocument/2006/relationships/hyperlink" Target="https://en.wikipedia.org/wiki/Machine_learn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2129338" y="3020504"/>
            <a:ext cx="7772400" cy="14700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1200"/>
              </a:spcBef>
              <a:spcAft>
                <a:spcPts val="0"/>
              </a:spcAft>
              <a:buClr>
                <a:schemeClr val="dk1"/>
              </a:buClr>
              <a:buSzPts val="1100"/>
              <a:buFont typeface="Calibri"/>
              <a:buNone/>
            </a:pPr>
            <a:r>
              <a:rPr b="1" lang="en-US" sz="2500"/>
              <a:t>Exploratory Data Analysis of Historical Indian Weather Data for Prediction and Installation of Sustainable Sources of Energy by using ML and Deep Learning</a:t>
            </a:r>
            <a:endParaRPr b="1" sz="2500">
              <a:latin typeface="Calibri"/>
              <a:ea typeface="Calibri"/>
              <a:cs typeface="Calibri"/>
              <a:sym typeface="Calibri"/>
            </a:endParaRPr>
          </a:p>
          <a:p>
            <a:pPr indent="0" lvl="0" marL="0" rtl="0" algn="ctr">
              <a:lnSpc>
                <a:spcPct val="100000"/>
              </a:lnSpc>
              <a:spcBef>
                <a:spcPts val="1200"/>
              </a:spcBef>
              <a:spcAft>
                <a:spcPts val="0"/>
              </a:spcAft>
              <a:buClr>
                <a:schemeClr val="dk1"/>
              </a:buClr>
              <a:buSzPts val="990"/>
              <a:buFont typeface="Calibri"/>
              <a:buNone/>
            </a:pPr>
            <a:r>
              <a:t/>
            </a:r>
            <a:endParaRPr b="1" sz="5960">
              <a:latin typeface="Calibri"/>
              <a:ea typeface="Calibri"/>
              <a:cs typeface="Calibri"/>
              <a:sym typeface="Calibri"/>
            </a:endParaRPr>
          </a:p>
        </p:txBody>
      </p:sp>
      <p:sp>
        <p:nvSpPr>
          <p:cNvPr id="89" name="Google Shape;89;p1"/>
          <p:cNvSpPr txBox="1"/>
          <p:nvPr>
            <p:ph idx="1" type="subTitle"/>
          </p:nvPr>
        </p:nvSpPr>
        <p:spPr>
          <a:xfrm>
            <a:off x="5910263" y="4452788"/>
            <a:ext cx="4605300" cy="19812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ctr">
              <a:lnSpc>
                <a:spcPct val="115000"/>
              </a:lnSpc>
              <a:spcBef>
                <a:spcPts val="0"/>
              </a:spcBef>
              <a:spcAft>
                <a:spcPts val="0"/>
              </a:spcAft>
              <a:buClr>
                <a:schemeClr val="dk1"/>
              </a:buClr>
              <a:buSzPct val="100000"/>
              <a:buNone/>
            </a:pPr>
            <a:r>
              <a:rPr b="1" lang="en-US">
                <a:solidFill>
                  <a:schemeClr val="dk1"/>
                </a:solidFill>
              </a:rPr>
              <a:t>Batch ID:</a:t>
            </a:r>
            <a:r>
              <a:rPr lang="en-US">
                <a:solidFill>
                  <a:schemeClr val="dk1"/>
                </a:solidFill>
              </a:rPr>
              <a:t> B1</a:t>
            </a:r>
            <a:r>
              <a:rPr lang="en-US"/>
              <a:t>65</a:t>
            </a:r>
            <a:endParaRPr>
              <a:solidFill>
                <a:schemeClr val="dk1"/>
              </a:solidFill>
            </a:endParaRPr>
          </a:p>
          <a:p>
            <a:pPr indent="0" lvl="0" marL="0" rtl="0" algn="ctr">
              <a:lnSpc>
                <a:spcPct val="115000"/>
              </a:lnSpc>
              <a:spcBef>
                <a:spcPts val="0"/>
              </a:spcBef>
              <a:spcAft>
                <a:spcPts val="0"/>
              </a:spcAft>
              <a:buClr>
                <a:srgbClr val="888888"/>
              </a:buClr>
              <a:buSzPct val="100000"/>
              <a:buNone/>
            </a:pPr>
            <a:r>
              <a:t/>
            </a:r>
            <a:endParaRPr>
              <a:solidFill>
                <a:schemeClr val="dk1"/>
              </a:solidFill>
            </a:endParaRPr>
          </a:p>
          <a:p>
            <a:pPr indent="0" lvl="0" marL="0" rtl="0" algn="ctr">
              <a:lnSpc>
                <a:spcPct val="115000"/>
              </a:lnSpc>
              <a:spcBef>
                <a:spcPts val="0"/>
              </a:spcBef>
              <a:spcAft>
                <a:spcPts val="0"/>
              </a:spcAft>
              <a:buClr>
                <a:srgbClr val="888888"/>
              </a:buClr>
              <a:buSzPct val="100000"/>
              <a:buNone/>
            </a:pPr>
            <a:r>
              <a:rPr b="1" lang="en-US">
                <a:solidFill>
                  <a:schemeClr val="dk1"/>
                </a:solidFill>
              </a:rPr>
              <a:t>Student 1 Reg. No:</a:t>
            </a:r>
            <a:r>
              <a:rPr lang="en-US">
                <a:solidFill>
                  <a:schemeClr val="dk1"/>
                </a:solidFill>
              </a:rPr>
              <a:t> RA1911003010</a:t>
            </a:r>
            <a:r>
              <a:rPr b="1" lang="en-US">
                <a:solidFill>
                  <a:schemeClr val="dk1"/>
                </a:solidFill>
              </a:rPr>
              <a:t>8</a:t>
            </a:r>
            <a:r>
              <a:rPr b="1" lang="en-US"/>
              <a:t>11</a:t>
            </a:r>
            <a:endParaRPr b="1">
              <a:solidFill>
                <a:schemeClr val="dk1"/>
              </a:solidFill>
            </a:endParaRPr>
          </a:p>
          <a:p>
            <a:pPr indent="0" lvl="0" marL="0" rtl="0" algn="ctr">
              <a:lnSpc>
                <a:spcPct val="115000"/>
              </a:lnSpc>
              <a:spcBef>
                <a:spcPts val="592"/>
              </a:spcBef>
              <a:spcAft>
                <a:spcPts val="0"/>
              </a:spcAft>
              <a:buClr>
                <a:schemeClr val="dk1"/>
              </a:buClr>
              <a:buSzPct val="100000"/>
              <a:buNone/>
            </a:pPr>
            <a:r>
              <a:rPr b="1" lang="en-US">
                <a:solidFill>
                  <a:schemeClr val="dk1"/>
                </a:solidFill>
              </a:rPr>
              <a:t>Student 1 Name:</a:t>
            </a:r>
            <a:r>
              <a:rPr lang="en-US">
                <a:solidFill>
                  <a:schemeClr val="dk1"/>
                </a:solidFill>
              </a:rPr>
              <a:t> HRIDAY ANAND</a:t>
            </a:r>
            <a:endParaRPr>
              <a:solidFill>
                <a:schemeClr val="dk1"/>
              </a:solidFill>
            </a:endParaRPr>
          </a:p>
          <a:p>
            <a:pPr indent="0" lvl="0" marL="0" rtl="0" algn="ctr">
              <a:lnSpc>
                <a:spcPct val="115000"/>
              </a:lnSpc>
              <a:spcBef>
                <a:spcPts val="592"/>
              </a:spcBef>
              <a:spcAft>
                <a:spcPts val="0"/>
              </a:spcAft>
              <a:buClr>
                <a:srgbClr val="888888"/>
              </a:buClr>
              <a:buSzPct val="100000"/>
              <a:buNone/>
            </a:pPr>
            <a:r>
              <a:t/>
            </a:r>
            <a:endParaRPr>
              <a:solidFill>
                <a:schemeClr val="dk1"/>
              </a:solidFill>
            </a:endParaRPr>
          </a:p>
          <a:p>
            <a:pPr indent="0" lvl="0" marL="0" rtl="0" algn="ctr">
              <a:lnSpc>
                <a:spcPct val="115000"/>
              </a:lnSpc>
              <a:spcBef>
                <a:spcPts val="592"/>
              </a:spcBef>
              <a:spcAft>
                <a:spcPts val="0"/>
              </a:spcAft>
              <a:buClr>
                <a:srgbClr val="888888"/>
              </a:buClr>
              <a:buSzPct val="100000"/>
              <a:buNone/>
            </a:pPr>
            <a:r>
              <a:rPr b="1" lang="en-US">
                <a:solidFill>
                  <a:schemeClr val="dk1"/>
                </a:solidFill>
              </a:rPr>
              <a:t>Student 2 Reg. No:</a:t>
            </a:r>
            <a:r>
              <a:rPr lang="en-US">
                <a:solidFill>
                  <a:schemeClr val="dk1"/>
                </a:solidFill>
              </a:rPr>
              <a:t> RA1911003010</a:t>
            </a:r>
            <a:r>
              <a:rPr b="1" lang="en-US">
                <a:solidFill>
                  <a:schemeClr val="dk1"/>
                </a:solidFill>
              </a:rPr>
              <a:t>81</a:t>
            </a:r>
            <a:r>
              <a:rPr b="1" lang="en-US"/>
              <a:t>2</a:t>
            </a:r>
            <a:endParaRPr b="1">
              <a:solidFill>
                <a:schemeClr val="dk1"/>
              </a:solidFill>
            </a:endParaRPr>
          </a:p>
          <a:p>
            <a:pPr indent="0" lvl="0" marL="0" rtl="0" algn="ctr">
              <a:lnSpc>
                <a:spcPct val="115000"/>
              </a:lnSpc>
              <a:spcBef>
                <a:spcPts val="592"/>
              </a:spcBef>
              <a:spcAft>
                <a:spcPts val="0"/>
              </a:spcAft>
              <a:buClr>
                <a:schemeClr val="dk1"/>
              </a:buClr>
              <a:buSzPct val="100000"/>
              <a:buNone/>
            </a:pPr>
            <a:r>
              <a:rPr b="1" lang="en-US">
                <a:solidFill>
                  <a:schemeClr val="dk1"/>
                </a:solidFill>
              </a:rPr>
              <a:t>Student 2 Name:</a:t>
            </a:r>
            <a:r>
              <a:rPr lang="en-US">
                <a:solidFill>
                  <a:schemeClr val="dk1"/>
                </a:solidFill>
              </a:rPr>
              <a:t> </a:t>
            </a:r>
            <a:r>
              <a:rPr lang="en-US"/>
              <a:t>DHARVA KHAMBHOLIA</a:t>
            </a:r>
            <a:endParaRPr>
              <a:solidFill>
                <a:schemeClr val="dk1"/>
              </a:solidFill>
            </a:endParaRPr>
          </a:p>
        </p:txBody>
      </p:sp>
      <p:sp>
        <p:nvSpPr>
          <p:cNvPr id="90" name="Google Shape;90;p1"/>
          <p:cNvSpPr/>
          <p:nvPr/>
        </p:nvSpPr>
        <p:spPr>
          <a:xfrm>
            <a:off x="3009900" y="788400"/>
            <a:ext cx="61722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SRM INSTITUTE OF SCIENCE AND TECHNOLOGY </a:t>
            </a:r>
            <a:endParaRPr b="1"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SCHOOL OF COMPUTING</a:t>
            </a:r>
            <a:endParaRPr b="1"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DEPARTMENT OF COMPUTING TECHNOLOGIES</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18CSP107L / 18CSP108L - MAJOR PROJECT / INTERNSHIP</a:t>
            </a:r>
            <a:endParaRPr b="0" i="0" sz="1800" u="none" cap="none" strike="noStrike">
              <a:solidFill>
                <a:schemeClr val="dk1"/>
              </a:solidFill>
              <a:latin typeface="Calibri"/>
              <a:ea typeface="Calibri"/>
              <a:cs typeface="Calibri"/>
              <a:sym typeface="Calibri"/>
            </a:endParaRPr>
          </a:p>
        </p:txBody>
      </p:sp>
      <p:sp>
        <p:nvSpPr>
          <p:cNvPr id="91" name="Google Shape;91;p1"/>
          <p:cNvSpPr txBox="1"/>
          <p:nvPr/>
        </p:nvSpPr>
        <p:spPr>
          <a:xfrm>
            <a:off x="2025375" y="4586294"/>
            <a:ext cx="3471900" cy="18477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592"/>
              </a:spcBef>
              <a:spcAft>
                <a:spcPts val="0"/>
              </a:spcAft>
              <a:buNone/>
            </a:pPr>
            <a:r>
              <a:rPr b="1" i="0" lang="en-US" sz="1645" u="none" cap="none" strike="noStrike">
                <a:solidFill>
                  <a:schemeClr val="dk1"/>
                </a:solidFill>
                <a:latin typeface="Calibri"/>
                <a:ea typeface="Calibri"/>
                <a:cs typeface="Calibri"/>
                <a:sym typeface="Calibri"/>
              </a:rPr>
              <a:t>Guide Name:</a:t>
            </a:r>
            <a:r>
              <a:rPr b="0" i="0" lang="en-US" sz="1645" u="none" cap="none" strike="noStrike">
                <a:solidFill>
                  <a:schemeClr val="dk1"/>
                </a:solidFill>
                <a:latin typeface="Calibri"/>
                <a:ea typeface="Calibri"/>
                <a:cs typeface="Calibri"/>
                <a:sym typeface="Calibri"/>
              </a:rPr>
              <a:t> Dr. S. Poornima</a:t>
            </a:r>
            <a:endParaRPr b="0" i="0" sz="230" u="none" cap="none" strike="noStrike">
              <a:solidFill>
                <a:schemeClr val="dk1"/>
              </a:solidFill>
              <a:latin typeface="Calibri"/>
              <a:ea typeface="Calibri"/>
              <a:cs typeface="Calibri"/>
              <a:sym typeface="Calibri"/>
            </a:endParaRPr>
          </a:p>
          <a:p>
            <a:pPr indent="0" lvl="0" marL="0" marR="0" rtl="0" algn="ctr">
              <a:lnSpc>
                <a:spcPct val="115000"/>
              </a:lnSpc>
              <a:spcBef>
                <a:spcPts val="592"/>
              </a:spcBef>
              <a:spcAft>
                <a:spcPts val="0"/>
              </a:spcAft>
              <a:buNone/>
            </a:pPr>
            <a:r>
              <a:rPr b="1" i="0" lang="en-US" sz="1645" u="none" cap="none" strike="noStrike">
                <a:solidFill>
                  <a:schemeClr val="dk1"/>
                </a:solidFill>
                <a:latin typeface="Calibri"/>
                <a:ea typeface="Calibri"/>
                <a:cs typeface="Calibri"/>
                <a:sym typeface="Calibri"/>
              </a:rPr>
              <a:t>Designation:</a:t>
            </a:r>
            <a:r>
              <a:rPr b="0" i="0" lang="en-US" sz="1645" u="none" cap="none" strike="noStrike">
                <a:solidFill>
                  <a:schemeClr val="dk1"/>
                </a:solidFill>
                <a:latin typeface="Calibri"/>
                <a:ea typeface="Calibri"/>
                <a:cs typeface="Calibri"/>
                <a:sym typeface="Calibri"/>
              </a:rPr>
              <a:t> Assistant Professor </a:t>
            </a:r>
            <a:br>
              <a:rPr b="0" i="0" lang="en-US" sz="1645" u="none" cap="none" strike="noStrike">
                <a:solidFill>
                  <a:schemeClr val="dk1"/>
                </a:solidFill>
                <a:latin typeface="Calibri"/>
                <a:ea typeface="Calibri"/>
                <a:cs typeface="Calibri"/>
                <a:sym typeface="Calibri"/>
              </a:rPr>
            </a:br>
            <a:r>
              <a:rPr b="1" i="0" lang="en-US" sz="1645" u="none" cap="none" strike="noStrike">
                <a:solidFill>
                  <a:schemeClr val="dk1"/>
                </a:solidFill>
                <a:latin typeface="Calibri"/>
                <a:ea typeface="Calibri"/>
                <a:cs typeface="Calibri"/>
                <a:sym typeface="Calibri"/>
              </a:rPr>
              <a:t>Department:</a:t>
            </a:r>
            <a:r>
              <a:rPr b="0" i="0" lang="en-US" sz="1645" u="none" cap="none" strike="noStrike">
                <a:solidFill>
                  <a:schemeClr val="dk1"/>
                </a:solidFill>
                <a:latin typeface="Calibri"/>
                <a:ea typeface="Calibri"/>
                <a:cs typeface="Calibri"/>
                <a:sym typeface="Calibri"/>
              </a:rPr>
              <a:t> </a:t>
            </a:r>
            <a:r>
              <a:rPr b="0" i="0" lang="en-US" sz="1600" u="none" cap="none" strike="noStrike">
                <a:solidFill>
                  <a:schemeClr val="dk1"/>
                </a:solidFill>
                <a:highlight>
                  <a:srgbClr val="FFFFFF"/>
                </a:highlight>
                <a:uFill>
                  <a:noFill/>
                </a:uFill>
                <a:latin typeface="Calibri"/>
                <a:ea typeface="Calibri"/>
                <a:cs typeface="Calibri"/>
                <a:sym typeface="Calibri"/>
                <a:hlinkClick r:id="rId3">
                  <a:extLst>
                    <a:ext uri="{A12FA001-AC4F-418D-AE19-62706E023703}">
                      <ahyp:hlinkClr val="tx"/>
                    </a:ext>
                  </a:extLst>
                </a:hlinkClick>
              </a:rPr>
              <a:t>Department of Computing Technologies</a:t>
            </a:r>
            <a:r>
              <a:rPr b="0" i="0" lang="en-US" sz="1600" u="none" cap="none" strike="noStrike">
                <a:solidFill>
                  <a:schemeClr val="dk1"/>
                </a:solidFill>
                <a:highlight>
                  <a:srgbClr val="FFFFFF"/>
                </a:highlight>
                <a:latin typeface="Calibri"/>
                <a:ea typeface="Calibri"/>
                <a:cs typeface="Calibri"/>
                <a:sym typeface="Calibri"/>
              </a:rPr>
              <a:t>, </a:t>
            </a:r>
            <a:r>
              <a:rPr b="0" i="0" lang="en-US" sz="1600" u="none" cap="none" strike="noStrike">
                <a:solidFill>
                  <a:schemeClr val="dk1"/>
                </a:solidFill>
                <a:highlight>
                  <a:srgbClr val="FFFFFF"/>
                </a:highlight>
                <a:uFill>
                  <a:noFill/>
                </a:uFill>
                <a:latin typeface="Calibri"/>
                <a:ea typeface="Calibri"/>
                <a:cs typeface="Calibri"/>
                <a:sym typeface="Calibri"/>
                <a:hlinkClick r:id="rId4">
                  <a:extLst>
                    <a:ext uri="{A12FA001-AC4F-418D-AE19-62706E023703}">
                      <ahyp:hlinkClr val="tx"/>
                    </a:ext>
                  </a:extLst>
                </a:hlinkClick>
              </a:rPr>
              <a:t>College of Engineering &amp; Technology</a:t>
            </a:r>
            <a:r>
              <a:rPr b="0" i="0" lang="en-US" sz="1600" u="none" cap="none" strike="noStrike">
                <a:solidFill>
                  <a:schemeClr val="dk1"/>
                </a:solidFill>
                <a:highlight>
                  <a:srgbClr val="FFFFFF"/>
                </a:highlight>
                <a:latin typeface="Calibri"/>
                <a:ea typeface="Calibri"/>
                <a:cs typeface="Calibri"/>
                <a:sym typeface="Calibri"/>
              </a:rPr>
              <a:t>, </a:t>
            </a:r>
            <a:r>
              <a:rPr b="0" i="0" lang="en-US" sz="1600" u="none" cap="none" strike="noStrike">
                <a:solidFill>
                  <a:schemeClr val="dk1"/>
                </a:solidFill>
                <a:highlight>
                  <a:srgbClr val="FFFFFF"/>
                </a:highlight>
                <a:uFill>
                  <a:noFill/>
                </a:uFill>
                <a:latin typeface="Calibri"/>
                <a:ea typeface="Calibri"/>
                <a:cs typeface="Calibri"/>
                <a:sym typeface="Calibri"/>
                <a:hlinkClick r:id="rId5">
                  <a:extLst>
                    <a:ext uri="{A12FA001-AC4F-418D-AE19-62706E023703}">
                      <ahyp:hlinkClr val="tx"/>
                    </a:ext>
                  </a:extLst>
                </a:hlinkClick>
              </a:rPr>
              <a:t>Kattankulathur - Chennai</a:t>
            </a:r>
            <a:endParaRPr b="0" i="0" sz="1600" u="sng" cap="none" strike="noStrike">
              <a:solidFill>
                <a:schemeClr val="dk1"/>
              </a:solidFill>
              <a:latin typeface="Calibri"/>
              <a:ea typeface="Calibri"/>
              <a:cs typeface="Calibri"/>
              <a:sym typeface="Calibri"/>
            </a:endParaRPr>
          </a:p>
        </p:txBody>
      </p:sp>
      <p:pic>
        <p:nvPicPr>
          <p:cNvPr id="92" name="Google Shape;92;p1"/>
          <p:cNvPicPr preferRelativeResize="0"/>
          <p:nvPr/>
        </p:nvPicPr>
        <p:blipFill rotWithShape="1">
          <a:blip r:embed="rId6">
            <a:alphaModFix/>
          </a:blip>
          <a:srcRect b="0" l="0" r="0" t="0"/>
          <a:stretch/>
        </p:blipFill>
        <p:spPr>
          <a:xfrm>
            <a:off x="436876" y="278650"/>
            <a:ext cx="1544325" cy="521050"/>
          </a:xfrm>
          <a:prstGeom prst="rect">
            <a:avLst/>
          </a:prstGeom>
          <a:noFill/>
          <a:ln>
            <a:noFill/>
          </a:ln>
        </p:spPr>
      </p:pic>
      <p:sp>
        <p:nvSpPr>
          <p:cNvPr id="93" name="Google Shape;93;p1"/>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f339484a4d_1_71"/>
          <p:cNvSpPr txBox="1"/>
          <p:nvPr>
            <p:ph idx="1" type="body"/>
          </p:nvPr>
        </p:nvSpPr>
        <p:spPr>
          <a:xfrm>
            <a:off x="1066375" y="895775"/>
            <a:ext cx="10150200" cy="52305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b="1" lang="en-US"/>
              <a:t>INNOVATION IDEA OF THE PROJECT AND BENEFITS</a:t>
            </a:r>
            <a:endParaRPr b="1"/>
          </a:p>
          <a:p>
            <a:pPr indent="0" lvl="0" marL="0" rtl="0" algn="l">
              <a:lnSpc>
                <a:spcPct val="100000"/>
              </a:lnSpc>
              <a:spcBef>
                <a:spcPts val="0"/>
              </a:spcBef>
              <a:spcAft>
                <a:spcPts val="0"/>
              </a:spcAft>
              <a:buClr>
                <a:schemeClr val="dk1"/>
              </a:buClr>
              <a:buSzPts val="3200"/>
              <a:buNone/>
            </a:pPr>
            <a:r>
              <a:rPr lang="en-US" sz="2200"/>
              <a:t>  </a:t>
            </a:r>
            <a:endParaRPr sz="2200"/>
          </a:p>
          <a:p>
            <a:pPr indent="-355600" lvl="0" marL="457200" rtl="0" algn="l">
              <a:lnSpc>
                <a:spcPct val="150000"/>
              </a:lnSpc>
              <a:spcBef>
                <a:spcPts val="0"/>
              </a:spcBef>
              <a:spcAft>
                <a:spcPts val="0"/>
              </a:spcAft>
              <a:buClr>
                <a:srgbClr val="202124"/>
              </a:buClr>
              <a:buSzPts val="2000"/>
              <a:buChar char="•"/>
            </a:pPr>
            <a:r>
              <a:rPr lang="en-US" sz="2000">
                <a:solidFill>
                  <a:srgbClr val="202124"/>
                </a:solidFill>
                <a:highlight>
                  <a:srgbClr val="FFFFFF"/>
                </a:highlight>
              </a:rPr>
              <a:t>The aim is to suggest locations for possible implementation of solar panels, windmills etc based on the results from the ML prediction model. The successful implementation of this project can lead to various benefits as this project can be used to further the cause of sustainable energy development and spread awareness about the harmful effects that fossil fuels have on our planet. </a:t>
            </a:r>
            <a:endParaRPr sz="2000">
              <a:solidFill>
                <a:srgbClr val="202124"/>
              </a:solidFill>
              <a:highlight>
                <a:srgbClr val="FFFFFF"/>
              </a:highlight>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166" name="Google Shape;166;g1f339484a4d_1_71"/>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7" name="Google Shape;167;g1f339484a4d_1_71"/>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168" name="Google Shape;168;g1f339484a4d_1_71"/>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f339484a4d_1_78"/>
          <p:cNvSpPr txBox="1"/>
          <p:nvPr>
            <p:ph idx="1" type="body"/>
          </p:nvPr>
        </p:nvSpPr>
        <p:spPr>
          <a:xfrm>
            <a:off x="1066375" y="895775"/>
            <a:ext cx="10150200" cy="52305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chemeClr val="dk1"/>
              </a:buClr>
              <a:buSzPts val="3200"/>
              <a:buNone/>
            </a:pPr>
            <a:r>
              <a:rPr b="1" lang="en-US"/>
              <a:t>SCOPE AND APPLICATION OF THE PROJECT</a:t>
            </a:r>
            <a:endParaRPr b="1"/>
          </a:p>
          <a:p>
            <a:pPr indent="0" lvl="0" marL="0" rtl="0" algn="l">
              <a:lnSpc>
                <a:spcPct val="100000"/>
              </a:lnSpc>
              <a:spcBef>
                <a:spcPts val="0"/>
              </a:spcBef>
              <a:spcAft>
                <a:spcPts val="0"/>
              </a:spcAft>
              <a:buClr>
                <a:schemeClr val="dk1"/>
              </a:buClr>
              <a:buSzPts val="3200"/>
              <a:buNone/>
            </a:pPr>
            <a:r>
              <a:rPr lang="en-US" sz="2200"/>
              <a:t>  </a:t>
            </a:r>
            <a:endParaRPr sz="2200"/>
          </a:p>
          <a:p>
            <a:pPr indent="-361950" lvl="0" marL="457200" rtl="0" algn="l">
              <a:lnSpc>
                <a:spcPct val="150000"/>
              </a:lnSpc>
              <a:spcBef>
                <a:spcPts val="0"/>
              </a:spcBef>
              <a:spcAft>
                <a:spcPts val="0"/>
              </a:spcAft>
              <a:buClr>
                <a:srgbClr val="202124"/>
              </a:buClr>
              <a:buSzPts val="2100"/>
              <a:buChar char="•"/>
            </a:pPr>
            <a:r>
              <a:rPr lang="en-US" sz="2100">
                <a:solidFill>
                  <a:srgbClr val="202124"/>
                </a:solidFill>
                <a:highlight>
                  <a:srgbClr val="FFFFFF"/>
                </a:highlight>
              </a:rPr>
              <a:t>Viable Installation-Site Mapping</a:t>
            </a:r>
            <a:endParaRPr sz="2100">
              <a:solidFill>
                <a:srgbClr val="202124"/>
              </a:solidFill>
              <a:highlight>
                <a:srgbClr val="FFFFFF"/>
              </a:highlight>
            </a:endParaRPr>
          </a:p>
          <a:p>
            <a:pPr indent="-361950" lvl="0" marL="457200" rtl="0" algn="l">
              <a:lnSpc>
                <a:spcPct val="150000"/>
              </a:lnSpc>
              <a:spcBef>
                <a:spcPts val="0"/>
              </a:spcBef>
              <a:spcAft>
                <a:spcPts val="0"/>
              </a:spcAft>
              <a:buClr>
                <a:srgbClr val="202124"/>
              </a:buClr>
              <a:buSzPts val="2100"/>
              <a:buChar char="•"/>
            </a:pPr>
            <a:r>
              <a:rPr lang="en-US" sz="2100">
                <a:solidFill>
                  <a:srgbClr val="202124"/>
                </a:solidFill>
                <a:highlight>
                  <a:srgbClr val="FFFFFF"/>
                </a:highlight>
              </a:rPr>
              <a:t>Furthers the cause of Sustainable Development</a:t>
            </a:r>
            <a:endParaRPr sz="2100">
              <a:solidFill>
                <a:srgbClr val="202124"/>
              </a:solidFill>
              <a:highlight>
                <a:srgbClr val="FFFFFF"/>
              </a:highlight>
            </a:endParaRPr>
          </a:p>
          <a:p>
            <a:pPr indent="-361950" lvl="0" marL="457200" rtl="0" algn="l">
              <a:lnSpc>
                <a:spcPct val="150000"/>
              </a:lnSpc>
              <a:spcBef>
                <a:spcPts val="0"/>
              </a:spcBef>
              <a:spcAft>
                <a:spcPts val="0"/>
              </a:spcAft>
              <a:buClr>
                <a:srgbClr val="202124"/>
              </a:buClr>
              <a:buSzPts val="2100"/>
              <a:buChar char="•"/>
            </a:pPr>
            <a:r>
              <a:rPr lang="en-US" sz="2100">
                <a:solidFill>
                  <a:srgbClr val="202124"/>
                </a:solidFill>
                <a:highlight>
                  <a:srgbClr val="FFFFFF"/>
                </a:highlight>
              </a:rPr>
              <a:t>Reduction in the usage of Fossil Fuels and production of clean eco-friendly Green Energy.</a:t>
            </a:r>
            <a:endParaRPr sz="2100">
              <a:solidFill>
                <a:srgbClr val="202124"/>
              </a:solidFill>
              <a:highlight>
                <a:srgbClr val="FFFFFF"/>
              </a:highlight>
            </a:endParaRPr>
          </a:p>
          <a:p>
            <a:pPr indent="-361950" lvl="0" marL="457200" rtl="0" algn="l">
              <a:lnSpc>
                <a:spcPct val="150000"/>
              </a:lnSpc>
              <a:spcBef>
                <a:spcPts val="0"/>
              </a:spcBef>
              <a:spcAft>
                <a:spcPts val="0"/>
              </a:spcAft>
              <a:buClr>
                <a:srgbClr val="202124"/>
              </a:buClr>
              <a:buSzPts val="2100"/>
              <a:buChar char="•"/>
            </a:pPr>
            <a:r>
              <a:rPr lang="en-US" sz="2100">
                <a:solidFill>
                  <a:srgbClr val="202124"/>
                </a:solidFill>
                <a:highlight>
                  <a:srgbClr val="FFFFFF"/>
                </a:highlight>
              </a:rPr>
              <a:t>Accurate Estimates of weather prediction with parameters including Temperature, Wind Speed at 50M, Precipitation (in inches) and Surface Pressure. Further implementation of this project will try to include Solar Flux and Radiation as a parameter too to improve the Prediction of sites for Solar Panel Plants.</a:t>
            </a:r>
            <a:endParaRPr sz="2100">
              <a:solidFill>
                <a:srgbClr val="202124"/>
              </a:solidFill>
              <a:highlight>
                <a:srgbClr val="FFFFFF"/>
              </a:highlight>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174" name="Google Shape;174;g1f339484a4d_1_78"/>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5" name="Google Shape;175;g1f339484a4d_1_78"/>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176" name="Google Shape;176;g1f339484a4d_1_78"/>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44cd83ca6c_0_12"/>
          <p:cNvSpPr txBox="1"/>
          <p:nvPr>
            <p:ph idx="1" type="body"/>
          </p:nvPr>
        </p:nvSpPr>
        <p:spPr>
          <a:xfrm>
            <a:off x="1066375" y="895775"/>
            <a:ext cx="10150200" cy="5230500"/>
          </a:xfrm>
          <a:prstGeom prst="rect">
            <a:avLst/>
          </a:prstGeom>
          <a:noFill/>
          <a:ln>
            <a:noFill/>
          </a:ln>
        </p:spPr>
        <p:txBody>
          <a:bodyPr anchorCtr="0" anchor="t" bIns="45700" lIns="91425" spcFirstLastPara="1" rIns="91425" wrap="square" tIns="45700">
            <a:normAutofit/>
          </a:bodyPr>
          <a:lstStyle/>
          <a:p>
            <a:pPr indent="-139700" lvl="0" marL="342900" rtl="0" algn="ctr">
              <a:lnSpc>
                <a:spcPct val="100000"/>
              </a:lnSpc>
              <a:spcBef>
                <a:spcPts val="640"/>
              </a:spcBef>
              <a:spcAft>
                <a:spcPts val="0"/>
              </a:spcAft>
              <a:buClr>
                <a:schemeClr val="dk1"/>
              </a:buClr>
              <a:buSzPts val="3200"/>
              <a:buNone/>
            </a:pPr>
            <a:r>
              <a:rPr b="1" lang="en-US"/>
              <a:t>Architecture</a:t>
            </a:r>
            <a:r>
              <a:rPr b="1" lang="en-US"/>
              <a:t> Diagram of the proposed work</a:t>
            </a:r>
            <a:endParaRPr sz="3300"/>
          </a:p>
        </p:txBody>
      </p:sp>
      <p:sp>
        <p:nvSpPr>
          <p:cNvPr id="182" name="Google Shape;182;g244cd83ca6c_0_12"/>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3" name="Google Shape;183;g244cd83ca6c_0_12"/>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184" name="Google Shape;184;g244cd83ca6c_0_12"/>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pic>
        <p:nvPicPr>
          <p:cNvPr id="185" name="Google Shape;185;g244cd83ca6c_0_12"/>
          <p:cNvPicPr preferRelativeResize="0"/>
          <p:nvPr/>
        </p:nvPicPr>
        <p:blipFill>
          <a:blip r:embed="rId4">
            <a:alphaModFix/>
          </a:blip>
          <a:stretch>
            <a:fillRect/>
          </a:stretch>
        </p:blipFill>
        <p:spPr>
          <a:xfrm>
            <a:off x="1691575" y="1490949"/>
            <a:ext cx="8899789" cy="523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f339484a4d_1_64"/>
          <p:cNvSpPr txBox="1"/>
          <p:nvPr>
            <p:ph idx="1" type="body"/>
          </p:nvPr>
        </p:nvSpPr>
        <p:spPr>
          <a:xfrm>
            <a:off x="1981200" y="895763"/>
            <a:ext cx="8229600" cy="52305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b="1" lang="en-US"/>
              <a:t>PROPOSED MODULES (ALGORITHMS USED)</a:t>
            </a:r>
            <a:endParaRPr b="1"/>
          </a:p>
          <a:p>
            <a:pPr indent="0" lvl="0" marL="0" rtl="0" algn="l">
              <a:lnSpc>
                <a:spcPct val="100000"/>
              </a:lnSpc>
              <a:spcBef>
                <a:spcPts val="0"/>
              </a:spcBef>
              <a:spcAft>
                <a:spcPts val="0"/>
              </a:spcAft>
              <a:buClr>
                <a:schemeClr val="dk1"/>
              </a:buClr>
              <a:buSzPts val="3200"/>
              <a:buNone/>
            </a:pPr>
            <a:r>
              <a:rPr lang="en-US" sz="2200"/>
              <a:t>  </a:t>
            </a:r>
            <a:endParaRPr sz="2200"/>
          </a:p>
          <a:p>
            <a:pPr indent="-361950" lvl="0" marL="457200" rtl="0" algn="l">
              <a:lnSpc>
                <a:spcPct val="100000"/>
              </a:lnSpc>
              <a:spcBef>
                <a:spcPts val="0"/>
              </a:spcBef>
              <a:spcAft>
                <a:spcPts val="0"/>
              </a:spcAft>
              <a:buClr>
                <a:srgbClr val="202124"/>
              </a:buClr>
              <a:buSzPts val="2100"/>
              <a:buChar char="•"/>
            </a:pPr>
            <a:r>
              <a:rPr lang="en-US" sz="2100">
                <a:solidFill>
                  <a:srgbClr val="202124"/>
                </a:solidFill>
                <a:highlight>
                  <a:srgbClr val="FFFFFF"/>
                </a:highlight>
              </a:rPr>
              <a:t>This project consists of two sectors in which different algorithms are going to be implemented. In the first part of the project we will be using Machine Learning to develop a model that uses historical data to predict the weather accurately by using Ridge Regression.</a:t>
            </a:r>
            <a:endParaRPr sz="2100">
              <a:solidFill>
                <a:srgbClr val="202124"/>
              </a:solidFill>
              <a:highlight>
                <a:srgbClr val="FFFFFF"/>
              </a:highlight>
            </a:endParaRPr>
          </a:p>
          <a:p>
            <a:pPr indent="-361950" lvl="0" marL="457200" rtl="0" algn="l">
              <a:lnSpc>
                <a:spcPct val="100000"/>
              </a:lnSpc>
              <a:spcBef>
                <a:spcPts val="0"/>
              </a:spcBef>
              <a:spcAft>
                <a:spcPts val="0"/>
              </a:spcAft>
              <a:buClr>
                <a:srgbClr val="202124"/>
              </a:buClr>
              <a:buSzPts val="2100"/>
              <a:buChar char="•"/>
            </a:pPr>
            <a:r>
              <a:rPr lang="en-US" sz="2100">
                <a:solidFill>
                  <a:srgbClr val="202124"/>
                </a:solidFill>
                <a:highlight>
                  <a:srgbClr val="FFFFFF"/>
                </a:highlight>
              </a:rPr>
              <a:t>For the second section of our project we’ll be using Deep Learning algorithms and implement CNN by using UNET in order to implement image segmentation measures.</a:t>
            </a:r>
            <a:endParaRPr sz="2100">
              <a:solidFill>
                <a:srgbClr val="202124"/>
              </a:solidFill>
              <a:highlight>
                <a:srgbClr val="FFFFFF"/>
              </a:highlight>
            </a:endParaRPr>
          </a:p>
          <a:p>
            <a:pPr indent="-361950" lvl="0" marL="457200" rtl="0" algn="l">
              <a:lnSpc>
                <a:spcPct val="100000"/>
              </a:lnSpc>
              <a:spcBef>
                <a:spcPts val="0"/>
              </a:spcBef>
              <a:spcAft>
                <a:spcPts val="0"/>
              </a:spcAft>
              <a:buClr>
                <a:srgbClr val="202124"/>
              </a:buClr>
              <a:buSzPts val="2100"/>
              <a:buChar char="•"/>
            </a:pPr>
            <a:r>
              <a:rPr lang="en-US" sz="2100">
                <a:solidFill>
                  <a:srgbClr val="202124"/>
                </a:solidFill>
                <a:highlight>
                  <a:srgbClr val="FFFFFF"/>
                </a:highlight>
              </a:rPr>
              <a:t>We’ve also used Pre-processing and Visualisation Methods such as Pandas, Matplotlib, Folium, sklearn etc in Python.</a:t>
            </a:r>
            <a:endParaRPr sz="2100">
              <a:solidFill>
                <a:srgbClr val="202124"/>
              </a:solidFill>
              <a:highlight>
                <a:srgbClr val="FFFFFF"/>
              </a:highlight>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191" name="Google Shape;191;g1f339484a4d_1_64"/>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2" name="Google Shape;192;g1f339484a4d_1_64"/>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193" name="Google Shape;193;g1f339484a4d_1_64"/>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7"/>
          <p:cNvSpPr txBox="1"/>
          <p:nvPr>
            <p:ph idx="1" type="body"/>
          </p:nvPr>
        </p:nvSpPr>
        <p:spPr>
          <a:xfrm>
            <a:off x="1981200" y="895763"/>
            <a:ext cx="8229600" cy="52305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b="1" lang="en-US" sz="3759"/>
              <a:t>PROPOSED MODULES</a:t>
            </a:r>
            <a:endParaRPr b="1" sz="3759"/>
          </a:p>
          <a:p>
            <a:pPr indent="0" lvl="0" marL="0" rtl="0" algn="l">
              <a:lnSpc>
                <a:spcPct val="100000"/>
              </a:lnSpc>
              <a:spcBef>
                <a:spcPts val="0"/>
              </a:spcBef>
              <a:spcAft>
                <a:spcPts val="0"/>
              </a:spcAft>
              <a:buClr>
                <a:schemeClr val="dk1"/>
              </a:buClr>
              <a:buSzPts val="3200"/>
              <a:buNone/>
            </a:pPr>
            <a:r>
              <a:rPr lang="en-US" sz="2200"/>
              <a:t>  </a:t>
            </a:r>
            <a:endParaRPr sz="2200"/>
          </a:p>
          <a:p>
            <a:pPr indent="0" lvl="0" marL="457200" rtl="0" algn="l">
              <a:lnSpc>
                <a:spcPct val="150000"/>
              </a:lnSpc>
              <a:spcBef>
                <a:spcPts val="0"/>
              </a:spcBef>
              <a:spcAft>
                <a:spcPts val="0"/>
              </a:spcAft>
              <a:buNone/>
            </a:pPr>
            <a:r>
              <a:t/>
            </a:r>
            <a:endParaRPr sz="23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ts val="21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199" name="Google Shape;199;p7"/>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0" name="Google Shape;200;p7"/>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201" name="Google Shape;201;p7"/>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202" name="Google Shape;202;p7"/>
          <p:cNvSpPr txBox="1"/>
          <p:nvPr/>
        </p:nvSpPr>
        <p:spPr>
          <a:xfrm>
            <a:off x="872450" y="1887075"/>
            <a:ext cx="5141100" cy="3783000"/>
          </a:xfrm>
          <a:prstGeom prst="rect">
            <a:avLst/>
          </a:prstGeom>
          <a:noFill/>
          <a:ln>
            <a:noFill/>
          </a:ln>
        </p:spPr>
        <p:txBody>
          <a:bodyPr anchorCtr="0" anchor="t" bIns="91425" lIns="91425" spcFirstLastPara="1" rIns="91425" wrap="square" tIns="91425">
            <a:spAutoFit/>
          </a:bodyPr>
          <a:lstStyle/>
          <a:p>
            <a:pPr indent="-337670" lvl="0" marL="457200" rtl="0" algn="l">
              <a:lnSpc>
                <a:spcPct val="150000"/>
              </a:lnSpc>
              <a:spcBef>
                <a:spcPts val="0"/>
              </a:spcBef>
              <a:spcAft>
                <a:spcPts val="0"/>
              </a:spcAft>
              <a:buClr>
                <a:srgbClr val="202124"/>
              </a:buClr>
              <a:buSzPts val="1718"/>
              <a:buChar char="•"/>
            </a:pPr>
            <a:r>
              <a:rPr b="1" lang="en-US" sz="1717">
                <a:solidFill>
                  <a:srgbClr val="202124"/>
                </a:solidFill>
                <a:highlight>
                  <a:schemeClr val="lt1"/>
                </a:highlight>
                <a:latin typeface="Calibri"/>
                <a:ea typeface="Calibri"/>
                <a:cs typeface="Calibri"/>
                <a:sym typeface="Calibri"/>
              </a:rPr>
              <a:t>Ridge Regression</a:t>
            </a:r>
            <a:r>
              <a:rPr lang="en-US" sz="1717">
                <a:solidFill>
                  <a:srgbClr val="202124"/>
                </a:solidFill>
                <a:highlight>
                  <a:schemeClr val="lt1"/>
                </a:highlight>
                <a:latin typeface="Calibri"/>
                <a:ea typeface="Calibri"/>
                <a:cs typeface="Calibri"/>
                <a:sym typeface="Calibri"/>
              </a:rPr>
              <a:t> - </a:t>
            </a:r>
            <a:endParaRPr sz="1717">
              <a:solidFill>
                <a:srgbClr val="202124"/>
              </a:solidFill>
              <a:highlight>
                <a:schemeClr val="lt1"/>
              </a:highlight>
              <a:latin typeface="Calibri"/>
              <a:ea typeface="Calibri"/>
              <a:cs typeface="Calibri"/>
              <a:sym typeface="Calibri"/>
            </a:endParaRPr>
          </a:p>
          <a:p>
            <a:pPr indent="0" lvl="0" marL="457200" rtl="0" algn="l">
              <a:lnSpc>
                <a:spcPct val="150000"/>
              </a:lnSpc>
              <a:spcBef>
                <a:spcPts val="0"/>
              </a:spcBef>
              <a:spcAft>
                <a:spcPts val="0"/>
              </a:spcAft>
              <a:buClr>
                <a:schemeClr val="dk1"/>
              </a:buClr>
              <a:buSzPts val="1100"/>
              <a:buFont typeface="Arial"/>
              <a:buNone/>
            </a:pPr>
            <a:r>
              <a:rPr lang="en-US" sz="1600">
                <a:solidFill>
                  <a:srgbClr val="202124"/>
                </a:solidFill>
                <a:highlight>
                  <a:schemeClr val="lt1"/>
                </a:highlight>
                <a:latin typeface="Calibri"/>
                <a:ea typeface="Calibri"/>
                <a:cs typeface="Calibri"/>
                <a:sym typeface="Calibri"/>
              </a:rPr>
              <a:t>Ridge Regression is a model tuning method that is used to analyse data that suffers from multicollinearity and it performs L2 Regularization. </a:t>
            </a:r>
            <a:r>
              <a:rPr lang="en-US" sz="1600">
                <a:solidFill>
                  <a:schemeClr val="dk1"/>
                </a:solidFill>
                <a:highlight>
                  <a:schemeClr val="lt1"/>
                </a:highlight>
                <a:latin typeface="Calibri"/>
                <a:ea typeface="Calibri"/>
                <a:cs typeface="Calibri"/>
                <a:sym typeface="Calibri"/>
              </a:rPr>
              <a:t>Multicollinearity can be defined as the presence of high correlations between two or more independent variables (predictors).</a:t>
            </a:r>
            <a:r>
              <a:rPr lang="en-US" sz="1600">
                <a:solidFill>
                  <a:srgbClr val="202124"/>
                </a:solidFill>
                <a:highlight>
                  <a:schemeClr val="lt1"/>
                </a:highlight>
                <a:latin typeface="Calibri"/>
                <a:ea typeface="Calibri"/>
                <a:cs typeface="Calibri"/>
                <a:sym typeface="Calibri"/>
              </a:rPr>
              <a:t> This algorithm helps the model to accurately predict values by gauging the weights and adding a penalty parameter of lambda. In Python we use the term ‘alpha’ as lambda is an inbuilt function.</a:t>
            </a:r>
            <a:endParaRPr sz="700">
              <a:latin typeface="Calibri"/>
              <a:ea typeface="Calibri"/>
              <a:cs typeface="Calibri"/>
              <a:sym typeface="Calibri"/>
            </a:endParaRPr>
          </a:p>
        </p:txBody>
      </p:sp>
      <p:sp>
        <p:nvSpPr>
          <p:cNvPr id="203" name="Google Shape;203;p7"/>
          <p:cNvSpPr txBox="1"/>
          <p:nvPr/>
        </p:nvSpPr>
        <p:spPr>
          <a:xfrm>
            <a:off x="6289075" y="1887075"/>
            <a:ext cx="5095500" cy="4000200"/>
          </a:xfrm>
          <a:prstGeom prst="rect">
            <a:avLst/>
          </a:prstGeom>
          <a:noFill/>
          <a:ln>
            <a:noFill/>
          </a:ln>
        </p:spPr>
        <p:txBody>
          <a:bodyPr anchorCtr="0" anchor="t" bIns="91425" lIns="91425" spcFirstLastPara="1" rIns="91425" wrap="square" tIns="91425">
            <a:spAutoFit/>
          </a:bodyPr>
          <a:lstStyle/>
          <a:p>
            <a:pPr indent="-219709" lvl="0" marL="228600" rtl="0" algn="l">
              <a:lnSpc>
                <a:spcPct val="150000"/>
              </a:lnSpc>
              <a:spcBef>
                <a:spcPts val="0"/>
              </a:spcBef>
              <a:spcAft>
                <a:spcPts val="0"/>
              </a:spcAft>
              <a:buClr>
                <a:srgbClr val="202124"/>
              </a:buClr>
              <a:buSzPts val="1660"/>
              <a:buFont typeface="Calibri"/>
              <a:buChar char="•"/>
            </a:pPr>
            <a:r>
              <a:rPr b="1" lang="en-US" sz="1660">
                <a:solidFill>
                  <a:srgbClr val="202124"/>
                </a:solidFill>
                <a:highlight>
                  <a:schemeClr val="lt1"/>
                </a:highlight>
                <a:latin typeface="Calibri"/>
                <a:ea typeface="Calibri"/>
                <a:cs typeface="Calibri"/>
                <a:sym typeface="Calibri"/>
              </a:rPr>
              <a:t>UNET - </a:t>
            </a:r>
            <a:endParaRPr b="1" sz="1660">
              <a:solidFill>
                <a:srgbClr val="202124"/>
              </a:solidFill>
              <a:highlight>
                <a:schemeClr val="lt1"/>
              </a:highlight>
              <a:latin typeface="Calibri"/>
              <a:ea typeface="Calibri"/>
              <a:cs typeface="Calibri"/>
              <a:sym typeface="Calibri"/>
            </a:endParaRPr>
          </a:p>
          <a:p>
            <a:pPr indent="0" lvl="0" marL="457200" rtl="0" algn="l">
              <a:lnSpc>
                <a:spcPct val="150000"/>
              </a:lnSpc>
              <a:spcBef>
                <a:spcPts val="0"/>
              </a:spcBef>
              <a:spcAft>
                <a:spcPts val="0"/>
              </a:spcAft>
              <a:buClr>
                <a:schemeClr val="dk1"/>
              </a:buClr>
              <a:buSzPts val="1100"/>
              <a:buFont typeface="Arial"/>
              <a:buNone/>
            </a:pPr>
            <a:r>
              <a:rPr lang="en-US" sz="1372">
                <a:solidFill>
                  <a:schemeClr val="dk1"/>
                </a:solidFill>
                <a:latin typeface="Calibri"/>
                <a:ea typeface="Calibri"/>
                <a:cs typeface="Calibri"/>
                <a:sym typeface="Calibri"/>
              </a:rPr>
              <a:t>U-Net in keras is a convolutional neural network that was developed for biomedical image segmentation. The network is based on the fully convolutional network and its architecture was modified and extended to work with fewer training images and to yield more precise segmentations.</a:t>
            </a:r>
            <a:endParaRPr sz="1372">
              <a:solidFill>
                <a:schemeClr val="dk1"/>
              </a:solidFill>
              <a:latin typeface="Calibri"/>
              <a:ea typeface="Calibri"/>
              <a:cs typeface="Calibri"/>
              <a:sym typeface="Calibri"/>
            </a:endParaRPr>
          </a:p>
          <a:p>
            <a:pPr indent="0" lvl="0" marL="457200" rtl="0" algn="just">
              <a:lnSpc>
                <a:spcPct val="150000"/>
              </a:lnSpc>
              <a:spcBef>
                <a:spcPts val="400"/>
              </a:spcBef>
              <a:spcAft>
                <a:spcPts val="0"/>
              </a:spcAft>
              <a:buClr>
                <a:schemeClr val="dk1"/>
              </a:buClr>
              <a:buSzPts val="1100"/>
              <a:buFont typeface="Arial"/>
              <a:buNone/>
            </a:pPr>
            <a:r>
              <a:rPr lang="en-US" sz="1372">
                <a:solidFill>
                  <a:schemeClr val="dk1"/>
                </a:solidFill>
                <a:latin typeface="Calibri"/>
                <a:ea typeface="Calibri"/>
                <a:cs typeface="Calibri"/>
                <a:sym typeface="Calibri"/>
              </a:rPr>
              <a:t>The main idea is to supplement a usual contracting network by successive layers, where pooling operations are replaced by upsampling operators. Hence these layers increase the resolution of the output. A successive convolutional layer can then learn to assemble a precise output based on this information.</a:t>
            </a:r>
            <a:endParaRPr sz="2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1fb8edd29d_2_0"/>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9" name="Google Shape;209;g21fb8edd29d_2_0"/>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210" name="Google Shape;210;g21fb8edd29d_2_0"/>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211" name="Google Shape;211;g21fb8edd29d_2_0"/>
          <p:cNvSpPr txBox="1"/>
          <p:nvPr/>
        </p:nvSpPr>
        <p:spPr>
          <a:xfrm>
            <a:off x="3525450" y="799700"/>
            <a:ext cx="5141100" cy="753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717">
                <a:solidFill>
                  <a:srgbClr val="202124"/>
                </a:solidFill>
                <a:highlight>
                  <a:schemeClr val="lt1"/>
                </a:highlight>
                <a:latin typeface="Calibri"/>
                <a:ea typeface="Calibri"/>
                <a:cs typeface="Calibri"/>
                <a:sym typeface="Calibri"/>
              </a:rPr>
              <a:t>IMPLEMENTING THE RIDGE REGRESSION ALGORITHM FROM SKLEARN</a:t>
            </a:r>
            <a:endParaRPr sz="700">
              <a:latin typeface="Calibri"/>
              <a:ea typeface="Calibri"/>
              <a:cs typeface="Calibri"/>
              <a:sym typeface="Calibri"/>
            </a:endParaRPr>
          </a:p>
        </p:txBody>
      </p:sp>
      <p:pic>
        <p:nvPicPr>
          <p:cNvPr id="212" name="Google Shape;212;g21fb8edd29d_2_0"/>
          <p:cNvPicPr preferRelativeResize="0"/>
          <p:nvPr/>
        </p:nvPicPr>
        <p:blipFill>
          <a:blip r:embed="rId4">
            <a:alphaModFix/>
          </a:blip>
          <a:stretch>
            <a:fillRect/>
          </a:stretch>
        </p:blipFill>
        <p:spPr>
          <a:xfrm>
            <a:off x="174288" y="1552700"/>
            <a:ext cx="11843424" cy="808425"/>
          </a:xfrm>
          <a:prstGeom prst="rect">
            <a:avLst/>
          </a:prstGeom>
          <a:noFill/>
          <a:ln>
            <a:noFill/>
          </a:ln>
        </p:spPr>
      </p:pic>
      <p:sp>
        <p:nvSpPr>
          <p:cNvPr id="213" name="Google Shape;213;g21fb8edd29d_2_0"/>
          <p:cNvSpPr txBox="1"/>
          <p:nvPr/>
        </p:nvSpPr>
        <p:spPr>
          <a:xfrm>
            <a:off x="3525450" y="2423750"/>
            <a:ext cx="5141100" cy="753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717">
                <a:solidFill>
                  <a:srgbClr val="202124"/>
                </a:solidFill>
                <a:highlight>
                  <a:schemeClr val="lt1"/>
                </a:highlight>
                <a:latin typeface="Calibri"/>
                <a:ea typeface="Calibri"/>
                <a:cs typeface="Calibri"/>
                <a:sym typeface="Calibri"/>
              </a:rPr>
              <a:t>CODING THE BACKTEST() FUNCTION WHICH WILL BE USED TO TRAIN THE MODEL</a:t>
            </a:r>
            <a:endParaRPr sz="700">
              <a:latin typeface="Calibri"/>
              <a:ea typeface="Calibri"/>
              <a:cs typeface="Calibri"/>
              <a:sym typeface="Calibri"/>
            </a:endParaRPr>
          </a:p>
        </p:txBody>
      </p:sp>
      <p:pic>
        <p:nvPicPr>
          <p:cNvPr id="214" name="Google Shape;214;g21fb8edd29d_2_0"/>
          <p:cNvPicPr preferRelativeResize="0"/>
          <p:nvPr/>
        </p:nvPicPr>
        <p:blipFill>
          <a:blip r:embed="rId5">
            <a:alphaModFix/>
          </a:blip>
          <a:stretch>
            <a:fillRect/>
          </a:stretch>
        </p:blipFill>
        <p:spPr>
          <a:xfrm>
            <a:off x="689879" y="3239375"/>
            <a:ext cx="10812250" cy="310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03fc50fc92_1_21"/>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10000"/>
          </a:bodyPr>
          <a:lstStyle/>
          <a:p>
            <a:pPr indent="0" lvl="0" marL="0" rtl="0" algn="ctr">
              <a:lnSpc>
                <a:spcPct val="100000"/>
              </a:lnSpc>
              <a:spcBef>
                <a:spcPts val="0"/>
              </a:spcBef>
              <a:spcAft>
                <a:spcPts val="0"/>
              </a:spcAft>
              <a:buClr>
                <a:schemeClr val="dk1"/>
              </a:buClr>
              <a:buSzPct val="26666"/>
              <a:buNone/>
            </a:pPr>
            <a:r>
              <a:rPr b="1" lang="en-US" sz="12000"/>
              <a:t>OUTPUT</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220" name="Google Shape;220;g203fc50fc92_1_21"/>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1" name="Google Shape;221;g203fc50fc92_1_21"/>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222" name="Google Shape;222;g203fc50fc92_1_21"/>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223" name="Google Shape;223;g203fc50fc92_1_21"/>
          <p:cNvSpPr txBox="1"/>
          <p:nvPr/>
        </p:nvSpPr>
        <p:spPr>
          <a:xfrm>
            <a:off x="835750" y="1220950"/>
            <a:ext cx="67950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OUTPUT DATAFRAME IS OBTAINED WHICH CONSISTS OF ATTRIBUTES SUCH AS ACTUAL AND PREDICTED VALUES OF THE METRICS ALONG WITH MEAN ABSOLUTE ERROR VALUES</a:t>
            </a:r>
            <a:endParaRPr sz="1800">
              <a:latin typeface="Calibri"/>
              <a:ea typeface="Calibri"/>
              <a:cs typeface="Calibri"/>
              <a:sym typeface="Calibri"/>
            </a:endParaRPr>
          </a:p>
        </p:txBody>
      </p:sp>
      <p:pic>
        <p:nvPicPr>
          <p:cNvPr id="224" name="Google Shape;224;g203fc50fc92_1_21"/>
          <p:cNvPicPr preferRelativeResize="0"/>
          <p:nvPr/>
        </p:nvPicPr>
        <p:blipFill>
          <a:blip r:embed="rId4">
            <a:alphaModFix/>
          </a:blip>
          <a:stretch>
            <a:fillRect/>
          </a:stretch>
        </p:blipFill>
        <p:spPr>
          <a:xfrm>
            <a:off x="2155500" y="2424175"/>
            <a:ext cx="7881001" cy="401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03fc50fc92_1_62"/>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10000"/>
          </a:bodyPr>
          <a:lstStyle/>
          <a:p>
            <a:pPr indent="0" lvl="0" marL="0" rtl="0" algn="ctr">
              <a:lnSpc>
                <a:spcPct val="100000"/>
              </a:lnSpc>
              <a:spcBef>
                <a:spcPts val="0"/>
              </a:spcBef>
              <a:spcAft>
                <a:spcPts val="0"/>
              </a:spcAft>
              <a:buClr>
                <a:schemeClr val="dk1"/>
              </a:buClr>
              <a:buSzPct val="26666"/>
              <a:buNone/>
            </a:pPr>
            <a:r>
              <a:rPr b="1" lang="en-US" sz="12000"/>
              <a:t>OUTPUT GRAPHS</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230" name="Google Shape;230;g203fc50fc92_1_62"/>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1" name="Google Shape;231;g203fc50fc92_1_62"/>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232" name="Google Shape;232;g203fc50fc92_1_62"/>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233" name="Google Shape;233;g203fc50fc92_1_62"/>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RESULTANT STATES SUITABLE FOR SOLAR PANEL INSTALLATION</a:t>
            </a:r>
            <a:endParaRPr b="1" sz="1800">
              <a:latin typeface="Calibri"/>
              <a:ea typeface="Calibri"/>
              <a:cs typeface="Calibri"/>
              <a:sym typeface="Calibri"/>
            </a:endParaRPr>
          </a:p>
        </p:txBody>
      </p:sp>
      <p:pic>
        <p:nvPicPr>
          <p:cNvPr id="234" name="Google Shape;234;g203fc50fc92_1_62"/>
          <p:cNvPicPr preferRelativeResize="0"/>
          <p:nvPr/>
        </p:nvPicPr>
        <p:blipFill>
          <a:blip r:embed="rId4">
            <a:alphaModFix/>
          </a:blip>
          <a:stretch>
            <a:fillRect/>
          </a:stretch>
        </p:blipFill>
        <p:spPr>
          <a:xfrm>
            <a:off x="2943350" y="2222425"/>
            <a:ext cx="4410075" cy="3133725"/>
          </a:xfrm>
          <a:prstGeom prst="rect">
            <a:avLst/>
          </a:prstGeom>
          <a:noFill/>
          <a:ln>
            <a:noFill/>
          </a:ln>
        </p:spPr>
      </p:pic>
      <p:pic>
        <p:nvPicPr>
          <p:cNvPr id="235" name="Google Shape;235;g203fc50fc92_1_62"/>
          <p:cNvPicPr preferRelativeResize="0"/>
          <p:nvPr/>
        </p:nvPicPr>
        <p:blipFill>
          <a:blip r:embed="rId5">
            <a:alphaModFix/>
          </a:blip>
          <a:stretch>
            <a:fillRect/>
          </a:stretch>
        </p:blipFill>
        <p:spPr>
          <a:xfrm>
            <a:off x="7459925" y="2222425"/>
            <a:ext cx="4248150" cy="3819525"/>
          </a:xfrm>
          <a:prstGeom prst="rect">
            <a:avLst/>
          </a:prstGeom>
          <a:noFill/>
          <a:ln>
            <a:noFill/>
          </a:ln>
        </p:spPr>
      </p:pic>
      <p:sp>
        <p:nvSpPr>
          <p:cNvPr id="236" name="Google Shape;236;g203fc50fc92_1_62"/>
          <p:cNvSpPr txBox="1"/>
          <p:nvPr/>
        </p:nvSpPr>
        <p:spPr>
          <a:xfrm>
            <a:off x="652125" y="2657988"/>
            <a:ext cx="19005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AutoNum type="arabicPeriod"/>
            </a:pPr>
            <a:r>
              <a:rPr lang="en-US" sz="1500">
                <a:latin typeface="Calibri"/>
                <a:ea typeface="Calibri"/>
                <a:cs typeface="Calibri"/>
                <a:sym typeface="Calibri"/>
              </a:rPr>
              <a:t>Gujrat</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US" sz="1500">
                <a:latin typeface="Calibri"/>
                <a:ea typeface="Calibri"/>
                <a:cs typeface="Calibri"/>
                <a:sym typeface="Calibri"/>
              </a:rPr>
              <a:t>Rajasthan</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US" sz="1500">
                <a:latin typeface="Calibri"/>
                <a:ea typeface="Calibri"/>
                <a:cs typeface="Calibri"/>
                <a:sym typeface="Calibri"/>
              </a:rPr>
              <a:t>Andhra Pradesh</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US" sz="1500">
                <a:latin typeface="Calibri"/>
                <a:ea typeface="Calibri"/>
                <a:cs typeface="Calibri"/>
                <a:sym typeface="Calibri"/>
              </a:rPr>
              <a:t>Delhi</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US" sz="1500">
                <a:latin typeface="Calibri"/>
                <a:ea typeface="Calibri"/>
                <a:cs typeface="Calibri"/>
                <a:sym typeface="Calibri"/>
              </a:rPr>
              <a:t>Uttar Pradesh</a:t>
            </a:r>
            <a:endParaRPr sz="15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03fc50fc92_1_50"/>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100000"/>
              </a:lnSpc>
              <a:spcBef>
                <a:spcPts val="0"/>
              </a:spcBef>
              <a:spcAft>
                <a:spcPts val="0"/>
              </a:spcAft>
              <a:buClr>
                <a:schemeClr val="dk1"/>
              </a:buClr>
              <a:buSzPct val="26666"/>
              <a:buNone/>
            </a:pPr>
            <a:r>
              <a:rPr b="1" lang="en-US" sz="12000"/>
              <a:t>OUTPUT GRAPHS for States Suitable for Solar Panel Installation </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242" name="Google Shape;242;g203fc50fc92_1_50"/>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3" name="Google Shape;243;g203fc50fc92_1_50"/>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244" name="Google Shape;244;g203fc50fc92_1_50"/>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245" name="Google Shape;245;g203fc50fc92_1_50"/>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Calibri"/>
              <a:ea typeface="Calibri"/>
              <a:cs typeface="Calibri"/>
              <a:sym typeface="Calibri"/>
            </a:endParaRPr>
          </a:p>
        </p:txBody>
      </p:sp>
      <p:sp>
        <p:nvSpPr>
          <p:cNvPr id="246" name="Google Shape;246;g203fc50fc92_1_50"/>
          <p:cNvSpPr txBox="1"/>
          <p:nvPr/>
        </p:nvSpPr>
        <p:spPr>
          <a:xfrm>
            <a:off x="577050" y="1611650"/>
            <a:ext cx="24420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AutoNum type="arabicPeriod"/>
            </a:pPr>
            <a:r>
              <a:rPr b="1" lang="en-US" sz="2600">
                <a:latin typeface="Calibri"/>
                <a:ea typeface="Calibri"/>
                <a:cs typeface="Calibri"/>
                <a:sym typeface="Calibri"/>
              </a:rPr>
              <a:t>GUJRAT</a:t>
            </a:r>
            <a:endParaRPr b="1" sz="2600">
              <a:latin typeface="Calibri"/>
              <a:ea typeface="Calibri"/>
              <a:cs typeface="Calibri"/>
              <a:sym typeface="Calibri"/>
            </a:endParaRPr>
          </a:p>
        </p:txBody>
      </p:sp>
      <p:pic>
        <p:nvPicPr>
          <p:cNvPr id="247" name="Google Shape;247;g203fc50fc92_1_50"/>
          <p:cNvPicPr preferRelativeResize="0"/>
          <p:nvPr/>
        </p:nvPicPr>
        <p:blipFill>
          <a:blip r:embed="rId4">
            <a:alphaModFix/>
          </a:blip>
          <a:stretch>
            <a:fillRect/>
          </a:stretch>
        </p:blipFill>
        <p:spPr>
          <a:xfrm>
            <a:off x="142250" y="2589325"/>
            <a:ext cx="4483265" cy="3055425"/>
          </a:xfrm>
          <a:prstGeom prst="rect">
            <a:avLst/>
          </a:prstGeom>
          <a:noFill/>
          <a:ln>
            <a:noFill/>
          </a:ln>
        </p:spPr>
      </p:pic>
      <p:pic>
        <p:nvPicPr>
          <p:cNvPr id="248" name="Google Shape;248;g203fc50fc92_1_50"/>
          <p:cNvPicPr preferRelativeResize="0"/>
          <p:nvPr/>
        </p:nvPicPr>
        <p:blipFill>
          <a:blip r:embed="rId5">
            <a:alphaModFix/>
          </a:blip>
          <a:stretch>
            <a:fillRect/>
          </a:stretch>
        </p:blipFill>
        <p:spPr>
          <a:xfrm>
            <a:off x="4385925" y="2589338"/>
            <a:ext cx="4000900" cy="2987100"/>
          </a:xfrm>
          <a:prstGeom prst="rect">
            <a:avLst/>
          </a:prstGeom>
          <a:noFill/>
          <a:ln>
            <a:noFill/>
          </a:ln>
        </p:spPr>
      </p:pic>
      <p:pic>
        <p:nvPicPr>
          <p:cNvPr id="249" name="Google Shape;249;g203fc50fc92_1_50"/>
          <p:cNvPicPr preferRelativeResize="0"/>
          <p:nvPr/>
        </p:nvPicPr>
        <p:blipFill>
          <a:blip r:embed="rId6">
            <a:alphaModFix/>
          </a:blip>
          <a:stretch>
            <a:fillRect/>
          </a:stretch>
        </p:blipFill>
        <p:spPr>
          <a:xfrm>
            <a:off x="8150300" y="2636188"/>
            <a:ext cx="4041710" cy="2893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03fc50fc92_1_82"/>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100000"/>
              </a:lnSpc>
              <a:spcBef>
                <a:spcPts val="0"/>
              </a:spcBef>
              <a:spcAft>
                <a:spcPts val="0"/>
              </a:spcAft>
              <a:buClr>
                <a:schemeClr val="dk1"/>
              </a:buClr>
              <a:buSzPct val="26666"/>
              <a:buNone/>
            </a:pPr>
            <a:r>
              <a:rPr b="1" lang="en-US" sz="12000"/>
              <a:t>OUTPUT GRAPHS for States Suitable for Solar Panel Installation </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255" name="Google Shape;255;g203fc50fc92_1_82"/>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6" name="Google Shape;256;g203fc50fc92_1_82"/>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257" name="Google Shape;257;g203fc50fc92_1_82"/>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258" name="Google Shape;258;g203fc50fc92_1_82"/>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Calibri"/>
              <a:ea typeface="Calibri"/>
              <a:cs typeface="Calibri"/>
              <a:sym typeface="Calibri"/>
            </a:endParaRPr>
          </a:p>
        </p:txBody>
      </p:sp>
      <p:sp>
        <p:nvSpPr>
          <p:cNvPr id="259" name="Google Shape;259;g203fc50fc92_1_82"/>
          <p:cNvSpPr txBox="1"/>
          <p:nvPr/>
        </p:nvSpPr>
        <p:spPr>
          <a:xfrm>
            <a:off x="660350" y="1630025"/>
            <a:ext cx="32142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AutoNum type="arabicPeriod" startAt="2"/>
            </a:pPr>
            <a:r>
              <a:rPr b="1" lang="en-US" sz="2600">
                <a:latin typeface="Calibri"/>
                <a:ea typeface="Calibri"/>
                <a:cs typeface="Calibri"/>
                <a:sym typeface="Calibri"/>
              </a:rPr>
              <a:t>RAJASTHAN</a:t>
            </a:r>
            <a:endParaRPr b="1" sz="2600">
              <a:latin typeface="Calibri"/>
              <a:ea typeface="Calibri"/>
              <a:cs typeface="Calibri"/>
              <a:sym typeface="Calibri"/>
            </a:endParaRPr>
          </a:p>
        </p:txBody>
      </p:sp>
      <p:pic>
        <p:nvPicPr>
          <p:cNvPr id="260" name="Google Shape;260;g203fc50fc92_1_82"/>
          <p:cNvPicPr preferRelativeResize="0"/>
          <p:nvPr/>
        </p:nvPicPr>
        <p:blipFill>
          <a:blip r:embed="rId4">
            <a:alphaModFix/>
          </a:blip>
          <a:stretch>
            <a:fillRect/>
          </a:stretch>
        </p:blipFill>
        <p:spPr>
          <a:xfrm>
            <a:off x="162425" y="2646288"/>
            <a:ext cx="4210050" cy="2971800"/>
          </a:xfrm>
          <a:prstGeom prst="rect">
            <a:avLst/>
          </a:prstGeom>
          <a:noFill/>
          <a:ln>
            <a:noFill/>
          </a:ln>
        </p:spPr>
      </p:pic>
      <p:pic>
        <p:nvPicPr>
          <p:cNvPr id="261" name="Google Shape;261;g203fc50fc92_1_82"/>
          <p:cNvPicPr preferRelativeResize="0"/>
          <p:nvPr/>
        </p:nvPicPr>
        <p:blipFill>
          <a:blip r:embed="rId5">
            <a:alphaModFix/>
          </a:blip>
          <a:stretch>
            <a:fillRect/>
          </a:stretch>
        </p:blipFill>
        <p:spPr>
          <a:xfrm>
            <a:off x="4179700" y="2465325"/>
            <a:ext cx="4171950" cy="3152775"/>
          </a:xfrm>
          <a:prstGeom prst="rect">
            <a:avLst/>
          </a:prstGeom>
          <a:noFill/>
          <a:ln>
            <a:noFill/>
          </a:ln>
        </p:spPr>
      </p:pic>
      <p:pic>
        <p:nvPicPr>
          <p:cNvPr id="262" name="Google Shape;262;g203fc50fc92_1_82"/>
          <p:cNvPicPr preferRelativeResize="0"/>
          <p:nvPr/>
        </p:nvPicPr>
        <p:blipFill>
          <a:blip r:embed="rId6">
            <a:alphaModFix/>
          </a:blip>
          <a:stretch>
            <a:fillRect/>
          </a:stretch>
        </p:blipFill>
        <p:spPr>
          <a:xfrm>
            <a:off x="8077193" y="2555813"/>
            <a:ext cx="4058382" cy="2971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idx="1" type="body"/>
          </p:nvPr>
        </p:nvSpPr>
        <p:spPr>
          <a:xfrm>
            <a:off x="1981200" y="895763"/>
            <a:ext cx="8229600" cy="52305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chemeClr val="dk1"/>
              </a:buClr>
              <a:buSzPts val="3200"/>
              <a:buNone/>
            </a:pPr>
            <a:r>
              <a:rPr b="1" lang="en-US"/>
              <a:t>ABSTRACT</a:t>
            </a:r>
            <a:endParaRPr b="1"/>
          </a:p>
          <a:p>
            <a:pPr indent="0" lvl="0" marL="0" rtl="0" algn="l">
              <a:lnSpc>
                <a:spcPct val="100000"/>
              </a:lnSpc>
              <a:spcBef>
                <a:spcPts val="0"/>
              </a:spcBef>
              <a:spcAft>
                <a:spcPts val="0"/>
              </a:spcAft>
              <a:buClr>
                <a:schemeClr val="dk1"/>
              </a:buClr>
              <a:buSzPts val="3200"/>
              <a:buNone/>
            </a:pPr>
            <a:r>
              <a:rPr lang="en-US" sz="2200"/>
              <a:t>  </a:t>
            </a:r>
            <a:endParaRPr sz="2200"/>
          </a:p>
          <a:p>
            <a:pPr indent="-355600" lvl="0" marL="457200" rtl="0" algn="l">
              <a:lnSpc>
                <a:spcPct val="100000"/>
              </a:lnSpc>
              <a:spcBef>
                <a:spcPts val="0"/>
              </a:spcBef>
              <a:spcAft>
                <a:spcPts val="0"/>
              </a:spcAft>
              <a:buClr>
                <a:schemeClr val="dk1"/>
              </a:buClr>
              <a:buSzPts val="2000"/>
              <a:buChar char="•"/>
            </a:pPr>
            <a:r>
              <a:rPr lang="en-US" sz="2000"/>
              <a:t>Exploratory Data Analysis (EDA) is one of the hidden and mundane tasks in analysis of Data, as a Model, Project or analysis is based on data, which is intuitive, extremely heterogeneous and distorted in its form. (Data has become an integral part of every project and models.) </a:t>
            </a:r>
            <a:endParaRPr sz="2000"/>
          </a:p>
          <a:p>
            <a:pPr indent="-355600" lvl="0" marL="457200" rtl="0" algn="l">
              <a:lnSpc>
                <a:spcPct val="100000"/>
              </a:lnSpc>
              <a:spcBef>
                <a:spcPts val="0"/>
              </a:spcBef>
              <a:spcAft>
                <a:spcPts val="0"/>
              </a:spcAft>
              <a:buClr>
                <a:schemeClr val="dk1"/>
              </a:buClr>
              <a:buSzPts val="2000"/>
              <a:buChar char="•"/>
            </a:pPr>
            <a:r>
              <a:rPr lang="en-US" sz="2000"/>
              <a:t>The analyzed data is more insightful for identifying and improving extremely critical business insights across the Organization. </a:t>
            </a:r>
            <a:endParaRPr sz="2000"/>
          </a:p>
          <a:p>
            <a:pPr indent="-355600" lvl="0" marL="457200" rtl="0" algn="l">
              <a:lnSpc>
                <a:spcPct val="100000"/>
              </a:lnSpc>
              <a:spcBef>
                <a:spcPts val="0"/>
              </a:spcBef>
              <a:spcAft>
                <a:spcPts val="0"/>
              </a:spcAft>
              <a:buClr>
                <a:schemeClr val="dk1"/>
              </a:buClr>
              <a:buSzPts val="2000"/>
              <a:buChar char="•"/>
            </a:pPr>
            <a:r>
              <a:rPr lang="en-US" sz="2000"/>
              <a:t>This project will define the exploratory data analysis phenomenon in detail and also would state its role in the data analysis domain. </a:t>
            </a:r>
            <a:endParaRPr sz="2000"/>
          </a:p>
          <a:p>
            <a:pPr indent="-355600" lvl="0" marL="457200" rtl="0" algn="l">
              <a:lnSpc>
                <a:spcPct val="100000"/>
              </a:lnSpc>
              <a:spcBef>
                <a:spcPts val="0"/>
              </a:spcBef>
              <a:spcAft>
                <a:spcPts val="0"/>
              </a:spcAft>
              <a:buClr>
                <a:schemeClr val="dk1"/>
              </a:buClr>
              <a:buSzPts val="2000"/>
              <a:buChar char="•"/>
            </a:pPr>
            <a:r>
              <a:rPr lang="en-US" sz="2000"/>
              <a:t>Tools &amp; Packages used in EDA are also discussed. In addition, the impact of missing out the phase of EDA in data analysis has been analyzed.</a:t>
            </a:r>
            <a:endParaRPr sz="2000"/>
          </a:p>
          <a:p>
            <a:pPr indent="-355600" lvl="0" marL="457200" rtl="0" algn="l">
              <a:lnSpc>
                <a:spcPct val="100000"/>
              </a:lnSpc>
              <a:spcBef>
                <a:spcPts val="0"/>
              </a:spcBef>
              <a:spcAft>
                <a:spcPts val="0"/>
              </a:spcAft>
              <a:buSzPts val="2000"/>
              <a:buChar char="•"/>
            </a:pPr>
            <a:r>
              <a:rPr lang="en-US" sz="2000"/>
              <a:t>EDA can also help with preparing and visualizing data in a manner that helps us to </a:t>
            </a:r>
            <a:r>
              <a:rPr lang="en-US" sz="2000"/>
              <a:t>implement</a:t>
            </a:r>
            <a:r>
              <a:rPr lang="en-US" sz="2000"/>
              <a:t> other data processing techniques such as Deep Learning and Machine Learning.</a:t>
            </a:r>
            <a:endParaRPr sz="2000"/>
          </a:p>
          <a:p>
            <a:pPr indent="-139700" lvl="0" marL="342900" rtl="0" algn="l">
              <a:lnSpc>
                <a:spcPct val="100000"/>
              </a:lnSpc>
              <a:spcBef>
                <a:spcPts val="640"/>
              </a:spcBef>
              <a:spcAft>
                <a:spcPts val="0"/>
              </a:spcAft>
              <a:buClr>
                <a:schemeClr val="dk1"/>
              </a:buClr>
              <a:buSzPts val="3200"/>
              <a:buNone/>
            </a:pPr>
            <a:r>
              <a:t/>
            </a:r>
            <a:endParaRPr/>
          </a:p>
        </p:txBody>
      </p:sp>
      <p:sp>
        <p:nvSpPr>
          <p:cNvPr id="99" name="Google Shape;99;p2"/>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100" name="Google Shape;100;p2"/>
          <p:cNvSpPr txBox="1"/>
          <p:nvPr>
            <p:ph idx="12" type="sldNum"/>
          </p:nvPr>
        </p:nvSpPr>
        <p:spPr>
          <a:xfrm>
            <a:off x="807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1" name="Google Shape;101;p2"/>
          <p:cNvPicPr preferRelativeResize="0"/>
          <p:nvPr/>
        </p:nvPicPr>
        <p:blipFill rotWithShape="1">
          <a:blip r:embed="rId3">
            <a:alphaModFix/>
          </a:blip>
          <a:srcRect b="0" l="0" r="0" t="0"/>
          <a:stretch/>
        </p:blipFill>
        <p:spPr>
          <a:xfrm>
            <a:off x="436876" y="278325"/>
            <a:ext cx="1544325" cy="521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03fc50fc92_1_98"/>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100000"/>
              </a:lnSpc>
              <a:spcBef>
                <a:spcPts val="0"/>
              </a:spcBef>
              <a:spcAft>
                <a:spcPts val="0"/>
              </a:spcAft>
              <a:buClr>
                <a:schemeClr val="dk1"/>
              </a:buClr>
              <a:buSzPct val="26666"/>
              <a:buNone/>
            </a:pPr>
            <a:r>
              <a:rPr b="1" lang="en-US" sz="12000"/>
              <a:t>OUTPUT GRAPHS for States Suitable for Solar Panel Installation </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268" name="Google Shape;268;g203fc50fc92_1_98"/>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9" name="Google Shape;269;g203fc50fc92_1_98"/>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270" name="Google Shape;270;g203fc50fc92_1_98"/>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271" name="Google Shape;271;g203fc50fc92_1_98"/>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Calibri"/>
              <a:ea typeface="Calibri"/>
              <a:cs typeface="Calibri"/>
              <a:sym typeface="Calibri"/>
            </a:endParaRPr>
          </a:p>
        </p:txBody>
      </p:sp>
      <p:sp>
        <p:nvSpPr>
          <p:cNvPr id="272" name="Google Shape;272;g203fc50fc92_1_98"/>
          <p:cNvSpPr txBox="1"/>
          <p:nvPr/>
        </p:nvSpPr>
        <p:spPr>
          <a:xfrm>
            <a:off x="436875" y="1678100"/>
            <a:ext cx="35937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AutoNum type="arabicPeriod" startAt="3"/>
            </a:pPr>
            <a:r>
              <a:rPr b="1" lang="en-US" sz="2600">
                <a:latin typeface="Calibri"/>
                <a:ea typeface="Calibri"/>
                <a:cs typeface="Calibri"/>
                <a:sym typeface="Calibri"/>
              </a:rPr>
              <a:t>ANDHRA PRADESH</a:t>
            </a:r>
            <a:endParaRPr b="1" sz="2600">
              <a:latin typeface="Calibri"/>
              <a:ea typeface="Calibri"/>
              <a:cs typeface="Calibri"/>
              <a:sym typeface="Calibri"/>
            </a:endParaRPr>
          </a:p>
        </p:txBody>
      </p:sp>
      <p:pic>
        <p:nvPicPr>
          <p:cNvPr id="273" name="Google Shape;273;g203fc50fc92_1_98"/>
          <p:cNvPicPr preferRelativeResize="0"/>
          <p:nvPr/>
        </p:nvPicPr>
        <p:blipFill>
          <a:blip r:embed="rId4">
            <a:alphaModFix/>
          </a:blip>
          <a:stretch>
            <a:fillRect/>
          </a:stretch>
        </p:blipFill>
        <p:spPr>
          <a:xfrm>
            <a:off x="53775" y="2651050"/>
            <a:ext cx="4181475" cy="2962275"/>
          </a:xfrm>
          <a:prstGeom prst="rect">
            <a:avLst/>
          </a:prstGeom>
          <a:noFill/>
          <a:ln>
            <a:noFill/>
          </a:ln>
        </p:spPr>
      </p:pic>
      <p:pic>
        <p:nvPicPr>
          <p:cNvPr id="274" name="Google Shape;274;g203fc50fc92_1_98"/>
          <p:cNvPicPr preferRelativeResize="0"/>
          <p:nvPr/>
        </p:nvPicPr>
        <p:blipFill>
          <a:blip r:embed="rId5">
            <a:alphaModFix/>
          </a:blip>
          <a:stretch>
            <a:fillRect/>
          </a:stretch>
        </p:blipFill>
        <p:spPr>
          <a:xfrm>
            <a:off x="4030575" y="2555800"/>
            <a:ext cx="4219575" cy="3152775"/>
          </a:xfrm>
          <a:prstGeom prst="rect">
            <a:avLst/>
          </a:prstGeom>
          <a:noFill/>
          <a:ln>
            <a:noFill/>
          </a:ln>
        </p:spPr>
      </p:pic>
      <p:pic>
        <p:nvPicPr>
          <p:cNvPr id="275" name="Google Shape;275;g203fc50fc92_1_98"/>
          <p:cNvPicPr preferRelativeResize="0"/>
          <p:nvPr/>
        </p:nvPicPr>
        <p:blipFill>
          <a:blip r:embed="rId6">
            <a:alphaModFix/>
          </a:blip>
          <a:stretch>
            <a:fillRect/>
          </a:stretch>
        </p:blipFill>
        <p:spPr>
          <a:xfrm>
            <a:off x="7994183" y="2555800"/>
            <a:ext cx="4082392" cy="2962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03fc50fc92_1_114"/>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100000"/>
              </a:lnSpc>
              <a:spcBef>
                <a:spcPts val="0"/>
              </a:spcBef>
              <a:spcAft>
                <a:spcPts val="0"/>
              </a:spcAft>
              <a:buClr>
                <a:schemeClr val="dk1"/>
              </a:buClr>
              <a:buSzPct val="26666"/>
              <a:buNone/>
            </a:pPr>
            <a:r>
              <a:rPr b="1" lang="en-US" sz="12000"/>
              <a:t>OUTPUT GRAPHS for States Suitable for Solar Panel Installation </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281" name="Google Shape;281;g203fc50fc92_1_114"/>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2" name="Google Shape;282;g203fc50fc92_1_114"/>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283" name="Google Shape;283;g203fc50fc92_1_114"/>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284" name="Google Shape;284;g203fc50fc92_1_114"/>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Calibri"/>
              <a:ea typeface="Calibri"/>
              <a:cs typeface="Calibri"/>
              <a:sym typeface="Calibri"/>
            </a:endParaRPr>
          </a:p>
        </p:txBody>
      </p:sp>
      <p:sp>
        <p:nvSpPr>
          <p:cNvPr id="285" name="Google Shape;285;g203fc50fc92_1_114"/>
          <p:cNvSpPr txBox="1"/>
          <p:nvPr/>
        </p:nvSpPr>
        <p:spPr>
          <a:xfrm>
            <a:off x="558175" y="1666725"/>
            <a:ext cx="15882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AutoNum type="arabicPeriod" startAt="4"/>
            </a:pPr>
            <a:r>
              <a:rPr b="1" lang="en-US" sz="2600">
                <a:latin typeface="Calibri"/>
                <a:ea typeface="Calibri"/>
                <a:cs typeface="Calibri"/>
                <a:sym typeface="Calibri"/>
              </a:rPr>
              <a:t>DELHI</a:t>
            </a:r>
            <a:endParaRPr b="1" sz="2600">
              <a:latin typeface="Calibri"/>
              <a:ea typeface="Calibri"/>
              <a:cs typeface="Calibri"/>
              <a:sym typeface="Calibri"/>
            </a:endParaRPr>
          </a:p>
        </p:txBody>
      </p:sp>
      <p:pic>
        <p:nvPicPr>
          <p:cNvPr id="286" name="Google Shape;286;g203fc50fc92_1_114"/>
          <p:cNvPicPr preferRelativeResize="0"/>
          <p:nvPr/>
        </p:nvPicPr>
        <p:blipFill>
          <a:blip r:embed="rId4">
            <a:alphaModFix/>
          </a:blip>
          <a:stretch>
            <a:fillRect/>
          </a:stretch>
        </p:blipFill>
        <p:spPr>
          <a:xfrm>
            <a:off x="142250" y="2565325"/>
            <a:ext cx="4105275" cy="3021556"/>
          </a:xfrm>
          <a:prstGeom prst="rect">
            <a:avLst/>
          </a:prstGeom>
          <a:noFill/>
          <a:ln>
            <a:noFill/>
          </a:ln>
        </p:spPr>
      </p:pic>
      <p:pic>
        <p:nvPicPr>
          <p:cNvPr id="287" name="Google Shape;287;g203fc50fc92_1_114"/>
          <p:cNvPicPr preferRelativeResize="0"/>
          <p:nvPr/>
        </p:nvPicPr>
        <p:blipFill>
          <a:blip r:embed="rId5">
            <a:alphaModFix/>
          </a:blip>
          <a:stretch>
            <a:fillRect/>
          </a:stretch>
        </p:blipFill>
        <p:spPr>
          <a:xfrm>
            <a:off x="4164900" y="2420700"/>
            <a:ext cx="4338937" cy="3310798"/>
          </a:xfrm>
          <a:prstGeom prst="rect">
            <a:avLst/>
          </a:prstGeom>
          <a:noFill/>
          <a:ln>
            <a:noFill/>
          </a:ln>
        </p:spPr>
      </p:pic>
      <p:pic>
        <p:nvPicPr>
          <p:cNvPr id="288" name="Google Shape;288;g203fc50fc92_1_114"/>
          <p:cNvPicPr preferRelativeResize="0"/>
          <p:nvPr/>
        </p:nvPicPr>
        <p:blipFill>
          <a:blip r:embed="rId6">
            <a:alphaModFix/>
          </a:blip>
          <a:stretch>
            <a:fillRect/>
          </a:stretch>
        </p:blipFill>
        <p:spPr>
          <a:xfrm>
            <a:off x="8503825" y="2684688"/>
            <a:ext cx="3655050" cy="2782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03fc50fc92_1_130"/>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100000"/>
              </a:lnSpc>
              <a:spcBef>
                <a:spcPts val="0"/>
              </a:spcBef>
              <a:spcAft>
                <a:spcPts val="0"/>
              </a:spcAft>
              <a:buClr>
                <a:schemeClr val="dk1"/>
              </a:buClr>
              <a:buSzPct val="26666"/>
              <a:buNone/>
            </a:pPr>
            <a:r>
              <a:rPr b="1" lang="en-US" sz="12000"/>
              <a:t>OUTPUT GRAPHS for States Suitable for Solar Panel Installation </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294" name="Google Shape;294;g203fc50fc92_1_130"/>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5" name="Google Shape;295;g203fc50fc92_1_130"/>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296" name="Google Shape;296;g203fc50fc92_1_130"/>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297" name="Google Shape;297;g203fc50fc92_1_130"/>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Calibri"/>
              <a:ea typeface="Calibri"/>
              <a:cs typeface="Calibri"/>
              <a:sym typeface="Calibri"/>
            </a:endParaRPr>
          </a:p>
        </p:txBody>
      </p:sp>
      <p:sp>
        <p:nvSpPr>
          <p:cNvPr id="298" name="Google Shape;298;g203fc50fc92_1_130"/>
          <p:cNvSpPr txBox="1"/>
          <p:nvPr/>
        </p:nvSpPr>
        <p:spPr>
          <a:xfrm>
            <a:off x="545625" y="1694275"/>
            <a:ext cx="35217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AutoNum type="arabicPeriod" startAt="5"/>
            </a:pPr>
            <a:r>
              <a:rPr b="1" lang="en-US" sz="2600">
                <a:latin typeface="Calibri"/>
                <a:ea typeface="Calibri"/>
                <a:cs typeface="Calibri"/>
                <a:sym typeface="Calibri"/>
              </a:rPr>
              <a:t>UTTAR PRADESH</a:t>
            </a:r>
            <a:endParaRPr b="1" sz="2600">
              <a:latin typeface="Calibri"/>
              <a:ea typeface="Calibri"/>
              <a:cs typeface="Calibri"/>
              <a:sym typeface="Calibri"/>
            </a:endParaRPr>
          </a:p>
        </p:txBody>
      </p:sp>
      <p:pic>
        <p:nvPicPr>
          <p:cNvPr id="299" name="Google Shape;299;g203fc50fc92_1_130"/>
          <p:cNvPicPr preferRelativeResize="0"/>
          <p:nvPr/>
        </p:nvPicPr>
        <p:blipFill>
          <a:blip r:embed="rId4">
            <a:alphaModFix/>
          </a:blip>
          <a:stretch>
            <a:fillRect/>
          </a:stretch>
        </p:blipFill>
        <p:spPr>
          <a:xfrm>
            <a:off x="66125" y="2579625"/>
            <a:ext cx="4267200" cy="3000375"/>
          </a:xfrm>
          <a:prstGeom prst="rect">
            <a:avLst/>
          </a:prstGeom>
          <a:noFill/>
          <a:ln>
            <a:noFill/>
          </a:ln>
        </p:spPr>
      </p:pic>
      <p:pic>
        <p:nvPicPr>
          <p:cNvPr id="300" name="Google Shape;300;g203fc50fc92_1_130"/>
          <p:cNvPicPr preferRelativeResize="0"/>
          <p:nvPr/>
        </p:nvPicPr>
        <p:blipFill>
          <a:blip r:embed="rId5">
            <a:alphaModFix/>
          </a:blip>
          <a:stretch>
            <a:fillRect/>
          </a:stretch>
        </p:blipFill>
        <p:spPr>
          <a:xfrm>
            <a:off x="4067325" y="2546275"/>
            <a:ext cx="4371975" cy="3171825"/>
          </a:xfrm>
          <a:prstGeom prst="rect">
            <a:avLst/>
          </a:prstGeom>
          <a:noFill/>
          <a:ln>
            <a:noFill/>
          </a:ln>
        </p:spPr>
      </p:pic>
      <p:pic>
        <p:nvPicPr>
          <p:cNvPr id="301" name="Google Shape;301;g203fc50fc92_1_130"/>
          <p:cNvPicPr preferRelativeResize="0"/>
          <p:nvPr/>
        </p:nvPicPr>
        <p:blipFill>
          <a:blip r:embed="rId6">
            <a:alphaModFix/>
          </a:blip>
          <a:stretch>
            <a:fillRect/>
          </a:stretch>
        </p:blipFill>
        <p:spPr>
          <a:xfrm>
            <a:off x="8165375" y="2616838"/>
            <a:ext cx="4026625" cy="292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03fc50fc92_1_34"/>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10000"/>
          </a:bodyPr>
          <a:lstStyle/>
          <a:p>
            <a:pPr indent="0" lvl="0" marL="0" rtl="0" algn="ctr">
              <a:lnSpc>
                <a:spcPct val="100000"/>
              </a:lnSpc>
              <a:spcBef>
                <a:spcPts val="0"/>
              </a:spcBef>
              <a:spcAft>
                <a:spcPts val="0"/>
              </a:spcAft>
              <a:buClr>
                <a:schemeClr val="dk1"/>
              </a:buClr>
              <a:buSzPct val="26666"/>
              <a:buNone/>
            </a:pPr>
            <a:r>
              <a:rPr b="1" lang="en-US" sz="12000"/>
              <a:t>OUTPUT GRAPHS</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307" name="Google Shape;307;g203fc50fc92_1_34"/>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8" name="Google Shape;308;g203fc50fc92_1_34"/>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309" name="Google Shape;309;g203fc50fc92_1_34"/>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310" name="Google Shape;310;g203fc50fc92_1_34"/>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RESULTANT STATES SUITABLE FOR WIND-MILL INSTALLATION</a:t>
            </a:r>
            <a:endParaRPr b="1" sz="1800">
              <a:latin typeface="Calibri"/>
              <a:ea typeface="Calibri"/>
              <a:cs typeface="Calibri"/>
              <a:sym typeface="Calibri"/>
            </a:endParaRPr>
          </a:p>
        </p:txBody>
      </p:sp>
      <p:pic>
        <p:nvPicPr>
          <p:cNvPr id="311" name="Google Shape;311;g203fc50fc92_1_34"/>
          <p:cNvPicPr preferRelativeResize="0"/>
          <p:nvPr/>
        </p:nvPicPr>
        <p:blipFill>
          <a:blip r:embed="rId4">
            <a:alphaModFix/>
          </a:blip>
          <a:stretch>
            <a:fillRect/>
          </a:stretch>
        </p:blipFill>
        <p:spPr>
          <a:xfrm>
            <a:off x="3297675" y="2400288"/>
            <a:ext cx="4143375" cy="3124200"/>
          </a:xfrm>
          <a:prstGeom prst="rect">
            <a:avLst/>
          </a:prstGeom>
          <a:noFill/>
          <a:ln>
            <a:noFill/>
          </a:ln>
        </p:spPr>
      </p:pic>
      <p:pic>
        <p:nvPicPr>
          <p:cNvPr id="312" name="Google Shape;312;g203fc50fc92_1_34"/>
          <p:cNvPicPr preferRelativeResize="0"/>
          <p:nvPr/>
        </p:nvPicPr>
        <p:blipFill>
          <a:blip r:embed="rId5">
            <a:alphaModFix/>
          </a:blip>
          <a:stretch>
            <a:fillRect/>
          </a:stretch>
        </p:blipFill>
        <p:spPr>
          <a:xfrm>
            <a:off x="7404325" y="2317675"/>
            <a:ext cx="4076700" cy="3629025"/>
          </a:xfrm>
          <a:prstGeom prst="rect">
            <a:avLst/>
          </a:prstGeom>
          <a:noFill/>
          <a:ln>
            <a:noFill/>
          </a:ln>
        </p:spPr>
      </p:pic>
      <p:sp>
        <p:nvSpPr>
          <p:cNvPr id="313" name="Google Shape;313;g203fc50fc92_1_34"/>
          <p:cNvSpPr txBox="1"/>
          <p:nvPr/>
        </p:nvSpPr>
        <p:spPr>
          <a:xfrm>
            <a:off x="707200" y="2674088"/>
            <a:ext cx="21336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AutoNum type="arabicPeriod"/>
            </a:pPr>
            <a:r>
              <a:rPr lang="en-US" sz="1500">
                <a:latin typeface="Calibri"/>
                <a:ea typeface="Calibri"/>
                <a:cs typeface="Calibri"/>
                <a:sym typeface="Calibri"/>
              </a:rPr>
              <a:t>Karnataka</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US" sz="1500">
                <a:latin typeface="Calibri"/>
                <a:ea typeface="Calibri"/>
                <a:cs typeface="Calibri"/>
                <a:sym typeface="Calibri"/>
              </a:rPr>
              <a:t>Telangana</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US" sz="1500">
                <a:latin typeface="Calibri"/>
                <a:ea typeface="Calibri"/>
                <a:cs typeface="Calibri"/>
                <a:sym typeface="Calibri"/>
              </a:rPr>
              <a:t>Kerala</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US" sz="1500">
                <a:latin typeface="Calibri"/>
                <a:ea typeface="Calibri"/>
                <a:cs typeface="Calibri"/>
                <a:sym typeface="Calibri"/>
              </a:rPr>
              <a:t>Tamil Nadu</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US" sz="1500">
                <a:latin typeface="Calibri"/>
                <a:ea typeface="Calibri"/>
                <a:cs typeface="Calibri"/>
                <a:sym typeface="Calibri"/>
              </a:rPr>
              <a:t>Gujrat</a:t>
            </a:r>
            <a:endParaRPr sz="15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03fc50fc92_1_161"/>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100000"/>
              </a:lnSpc>
              <a:spcBef>
                <a:spcPts val="0"/>
              </a:spcBef>
              <a:spcAft>
                <a:spcPts val="0"/>
              </a:spcAft>
              <a:buClr>
                <a:schemeClr val="dk1"/>
              </a:buClr>
              <a:buSzPct val="26666"/>
              <a:buNone/>
            </a:pPr>
            <a:r>
              <a:rPr b="1" lang="en-US" sz="12000"/>
              <a:t>OUTPUT GRAPHS for States Suitable for Wind-Mill Installation </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319" name="Google Shape;319;g203fc50fc92_1_161"/>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0" name="Google Shape;320;g203fc50fc92_1_161"/>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321" name="Google Shape;321;g203fc50fc92_1_161"/>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322" name="Google Shape;322;g203fc50fc92_1_161"/>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Calibri"/>
              <a:ea typeface="Calibri"/>
              <a:cs typeface="Calibri"/>
              <a:sym typeface="Calibri"/>
            </a:endParaRPr>
          </a:p>
        </p:txBody>
      </p:sp>
      <p:sp>
        <p:nvSpPr>
          <p:cNvPr id="323" name="Google Shape;323;g203fc50fc92_1_161"/>
          <p:cNvSpPr txBox="1"/>
          <p:nvPr/>
        </p:nvSpPr>
        <p:spPr>
          <a:xfrm>
            <a:off x="577050" y="1611650"/>
            <a:ext cx="24420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AutoNum type="arabicPeriod"/>
            </a:pPr>
            <a:r>
              <a:rPr b="1" lang="en-US" sz="2600">
                <a:latin typeface="Calibri"/>
                <a:ea typeface="Calibri"/>
                <a:cs typeface="Calibri"/>
                <a:sym typeface="Calibri"/>
              </a:rPr>
              <a:t>KARNATAKA</a:t>
            </a:r>
            <a:endParaRPr b="1" sz="2600">
              <a:latin typeface="Calibri"/>
              <a:ea typeface="Calibri"/>
              <a:cs typeface="Calibri"/>
              <a:sym typeface="Calibri"/>
            </a:endParaRPr>
          </a:p>
        </p:txBody>
      </p:sp>
      <p:pic>
        <p:nvPicPr>
          <p:cNvPr id="324" name="Google Shape;324;g203fc50fc92_1_161"/>
          <p:cNvPicPr preferRelativeResize="0"/>
          <p:nvPr/>
        </p:nvPicPr>
        <p:blipFill>
          <a:blip r:embed="rId4">
            <a:alphaModFix/>
          </a:blip>
          <a:stretch>
            <a:fillRect/>
          </a:stretch>
        </p:blipFill>
        <p:spPr>
          <a:xfrm>
            <a:off x="249700" y="2809650"/>
            <a:ext cx="4010025" cy="2933700"/>
          </a:xfrm>
          <a:prstGeom prst="rect">
            <a:avLst/>
          </a:prstGeom>
          <a:noFill/>
          <a:ln>
            <a:noFill/>
          </a:ln>
        </p:spPr>
      </p:pic>
      <p:pic>
        <p:nvPicPr>
          <p:cNvPr id="325" name="Google Shape;325;g203fc50fc92_1_161"/>
          <p:cNvPicPr preferRelativeResize="0"/>
          <p:nvPr/>
        </p:nvPicPr>
        <p:blipFill>
          <a:blip r:embed="rId5">
            <a:alphaModFix/>
          </a:blip>
          <a:stretch>
            <a:fillRect/>
          </a:stretch>
        </p:blipFill>
        <p:spPr>
          <a:xfrm>
            <a:off x="4357025" y="2690575"/>
            <a:ext cx="4019550" cy="3171825"/>
          </a:xfrm>
          <a:prstGeom prst="rect">
            <a:avLst/>
          </a:prstGeom>
          <a:noFill/>
          <a:ln>
            <a:noFill/>
          </a:ln>
        </p:spPr>
      </p:pic>
      <p:pic>
        <p:nvPicPr>
          <p:cNvPr id="326" name="Google Shape;326;g203fc50fc92_1_161"/>
          <p:cNvPicPr preferRelativeResize="0"/>
          <p:nvPr/>
        </p:nvPicPr>
        <p:blipFill>
          <a:blip r:embed="rId6">
            <a:alphaModFix/>
          </a:blip>
          <a:stretch>
            <a:fillRect/>
          </a:stretch>
        </p:blipFill>
        <p:spPr>
          <a:xfrm>
            <a:off x="8376575" y="2942125"/>
            <a:ext cx="3552824" cy="2668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03fc50fc92_1_173"/>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100000"/>
              </a:lnSpc>
              <a:spcBef>
                <a:spcPts val="0"/>
              </a:spcBef>
              <a:spcAft>
                <a:spcPts val="0"/>
              </a:spcAft>
              <a:buClr>
                <a:schemeClr val="dk1"/>
              </a:buClr>
              <a:buSzPct val="26666"/>
              <a:buNone/>
            </a:pPr>
            <a:r>
              <a:rPr b="1" lang="en-US" sz="12000"/>
              <a:t>OUTPUT GRAPHS for States Suitable for Wind-Mill Installation </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332" name="Google Shape;332;g203fc50fc92_1_173"/>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3" name="Google Shape;333;g203fc50fc92_1_173"/>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334" name="Google Shape;334;g203fc50fc92_1_173"/>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335" name="Google Shape;335;g203fc50fc92_1_173"/>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Calibri"/>
              <a:ea typeface="Calibri"/>
              <a:cs typeface="Calibri"/>
              <a:sym typeface="Calibri"/>
            </a:endParaRPr>
          </a:p>
        </p:txBody>
      </p:sp>
      <p:sp>
        <p:nvSpPr>
          <p:cNvPr id="336" name="Google Shape;336;g203fc50fc92_1_173"/>
          <p:cNvSpPr txBox="1"/>
          <p:nvPr/>
        </p:nvSpPr>
        <p:spPr>
          <a:xfrm>
            <a:off x="577050" y="1611650"/>
            <a:ext cx="24420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AutoNum type="arabicPeriod" startAt="2"/>
            </a:pPr>
            <a:r>
              <a:rPr b="1" lang="en-US" sz="2600">
                <a:latin typeface="Calibri"/>
                <a:ea typeface="Calibri"/>
                <a:cs typeface="Calibri"/>
                <a:sym typeface="Calibri"/>
              </a:rPr>
              <a:t>TELANGANA</a:t>
            </a:r>
            <a:endParaRPr b="1" sz="2600">
              <a:latin typeface="Calibri"/>
              <a:ea typeface="Calibri"/>
              <a:cs typeface="Calibri"/>
              <a:sym typeface="Calibri"/>
            </a:endParaRPr>
          </a:p>
        </p:txBody>
      </p:sp>
      <p:pic>
        <p:nvPicPr>
          <p:cNvPr id="337" name="Google Shape;337;g203fc50fc92_1_173"/>
          <p:cNvPicPr preferRelativeResize="0"/>
          <p:nvPr/>
        </p:nvPicPr>
        <p:blipFill>
          <a:blip r:embed="rId4">
            <a:alphaModFix/>
          </a:blip>
          <a:stretch>
            <a:fillRect/>
          </a:stretch>
        </p:blipFill>
        <p:spPr>
          <a:xfrm>
            <a:off x="189125" y="2795363"/>
            <a:ext cx="4200525" cy="2962275"/>
          </a:xfrm>
          <a:prstGeom prst="rect">
            <a:avLst/>
          </a:prstGeom>
          <a:noFill/>
          <a:ln>
            <a:noFill/>
          </a:ln>
        </p:spPr>
      </p:pic>
      <p:pic>
        <p:nvPicPr>
          <p:cNvPr id="338" name="Google Shape;338;g203fc50fc92_1_173"/>
          <p:cNvPicPr preferRelativeResize="0"/>
          <p:nvPr/>
        </p:nvPicPr>
        <p:blipFill>
          <a:blip r:embed="rId5">
            <a:alphaModFix/>
          </a:blip>
          <a:stretch>
            <a:fillRect/>
          </a:stretch>
        </p:blipFill>
        <p:spPr>
          <a:xfrm>
            <a:off x="4389650" y="2695363"/>
            <a:ext cx="4038600" cy="3162300"/>
          </a:xfrm>
          <a:prstGeom prst="rect">
            <a:avLst/>
          </a:prstGeom>
          <a:noFill/>
          <a:ln>
            <a:noFill/>
          </a:ln>
        </p:spPr>
      </p:pic>
      <p:pic>
        <p:nvPicPr>
          <p:cNvPr id="339" name="Google Shape;339;g203fc50fc92_1_173"/>
          <p:cNvPicPr preferRelativeResize="0"/>
          <p:nvPr/>
        </p:nvPicPr>
        <p:blipFill>
          <a:blip r:embed="rId6">
            <a:alphaModFix/>
          </a:blip>
          <a:stretch>
            <a:fillRect/>
          </a:stretch>
        </p:blipFill>
        <p:spPr>
          <a:xfrm>
            <a:off x="8516375" y="3047600"/>
            <a:ext cx="3343275" cy="24578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03fc50fc92_1_182"/>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100000"/>
              </a:lnSpc>
              <a:spcBef>
                <a:spcPts val="0"/>
              </a:spcBef>
              <a:spcAft>
                <a:spcPts val="0"/>
              </a:spcAft>
              <a:buClr>
                <a:schemeClr val="dk1"/>
              </a:buClr>
              <a:buSzPct val="26666"/>
              <a:buNone/>
            </a:pPr>
            <a:r>
              <a:rPr b="1" lang="en-US" sz="12000"/>
              <a:t>OUTPUT GRAPHS for States Suitable for Wind-Mill Installation </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345" name="Google Shape;345;g203fc50fc92_1_182"/>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6" name="Google Shape;346;g203fc50fc92_1_182"/>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347" name="Google Shape;347;g203fc50fc92_1_182"/>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348" name="Google Shape;348;g203fc50fc92_1_182"/>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Calibri"/>
              <a:ea typeface="Calibri"/>
              <a:cs typeface="Calibri"/>
              <a:sym typeface="Calibri"/>
            </a:endParaRPr>
          </a:p>
        </p:txBody>
      </p:sp>
      <p:sp>
        <p:nvSpPr>
          <p:cNvPr id="349" name="Google Shape;349;g203fc50fc92_1_182"/>
          <p:cNvSpPr txBox="1"/>
          <p:nvPr/>
        </p:nvSpPr>
        <p:spPr>
          <a:xfrm>
            <a:off x="577050" y="1611650"/>
            <a:ext cx="24420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AutoNum type="arabicPeriod" startAt="3"/>
            </a:pPr>
            <a:r>
              <a:rPr b="1" lang="en-US" sz="2600">
                <a:latin typeface="Calibri"/>
                <a:ea typeface="Calibri"/>
                <a:cs typeface="Calibri"/>
                <a:sym typeface="Calibri"/>
              </a:rPr>
              <a:t>KERALA</a:t>
            </a:r>
            <a:endParaRPr b="1" sz="2600">
              <a:latin typeface="Calibri"/>
              <a:ea typeface="Calibri"/>
              <a:cs typeface="Calibri"/>
              <a:sym typeface="Calibri"/>
            </a:endParaRPr>
          </a:p>
        </p:txBody>
      </p:sp>
      <p:pic>
        <p:nvPicPr>
          <p:cNvPr id="350" name="Google Shape;350;g203fc50fc92_1_182"/>
          <p:cNvPicPr preferRelativeResize="0"/>
          <p:nvPr/>
        </p:nvPicPr>
        <p:blipFill>
          <a:blip r:embed="rId4">
            <a:alphaModFix/>
          </a:blip>
          <a:stretch>
            <a:fillRect/>
          </a:stretch>
        </p:blipFill>
        <p:spPr>
          <a:xfrm>
            <a:off x="225850" y="2944325"/>
            <a:ext cx="4171950" cy="2990850"/>
          </a:xfrm>
          <a:prstGeom prst="rect">
            <a:avLst/>
          </a:prstGeom>
          <a:noFill/>
          <a:ln>
            <a:noFill/>
          </a:ln>
        </p:spPr>
      </p:pic>
      <p:pic>
        <p:nvPicPr>
          <p:cNvPr id="351" name="Google Shape;351;g203fc50fc92_1_182"/>
          <p:cNvPicPr preferRelativeResize="0"/>
          <p:nvPr/>
        </p:nvPicPr>
        <p:blipFill>
          <a:blip r:embed="rId5">
            <a:alphaModFix/>
          </a:blip>
          <a:stretch>
            <a:fillRect/>
          </a:stretch>
        </p:blipFill>
        <p:spPr>
          <a:xfrm>
            <a:off x="4315175" y="2839550"/>
            <a:ext cx="4162425" cy="3200400"/>
          </a:xfrm>
          <a:prstGeom prst="rect">
            <a:avLst/>
          </a:prstGeom>
          <a:noFill/>
          <a:ln>
            <a:noFill/>
          </a:ln>
        </p:spPr>
      </p:pic>
      <p:pic>
        <p:nvPicPr>
          <p:cNvPr id="352" name="Google Shape;352;g203fc50fc92_1_182"/>
          <p:cNvPicPr preferRelativeResize="0"/>
          <p:nvPr/>
        </p:nvPicPr>
        <p:blipFill>
          <a:blip r:embed="rId6">
            <a:alphaModFix/>
          </a:blip>
          <a:stretch>
            <a:fillRect/>
          </a:stretch>
        </p:blipFill>
        <p:spPr>
          <a:xfrm>
            <a:off x="8477600" y="3179325"/>
            <a:ext cx="3442551" cy="2520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03fc50fc92_1_191"/>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100000"/>
              </a:lnSpc>
              <a:spcBef>
                <a:spcPts val="0"/>
              </a:spcBef>
              <a:spcAft>
                <a:spcPts val="0"/>
              </a:spcAft>
              <a:buClr>
                <a:schemeClr val="dk1"/>
              </a:buClr>
              <a:buSzPct val="26666"/>
              <a:buNone/>
            </a:pPr>
            <a:r>
              <a:rPr b="1" lang="en-US" sz="12000"/>
              <a:t>OUTPUT GRAPHS for States Suitable for Wind-Mill Installation </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358" name="Google Shape;358;g203fc50fc92_1_191"/>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9" name="Google Shape;359;g203fc50fc92_1_191"/>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360" name="Google Shape;360;g203fc50fc92_1_191"/>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361" name="Google Shape;361;g203fc50fc92_1_191"/>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Calibri"/>
              <a:ea typeface="Calibri"/>
              <a:cs typeface="Calibri"/>
              <a:sym typeface="Calibri"/>
            </a:endParaRPr>
          </a:p>
        </p:txBody>
      </p:sp>
      <p:sp>
        <p:nvSpPr>
          <p:cNvPr id="362" name="Google Shape;362;g203fc50fc92_1_191"/>
          <p:cNvSpPr txBox="1"/>
          <p:nvPr/>
        </p:nvSpPr>
        <p:spPr>
          <a:xfrm>
            <a:off x="577050" y="1611650"/>
            <a:ext cx="24420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AutoNum type="arabicPeriod" startAt="4"/>
            </a:pPr>
            <a:r>
              <a:rPr b="1" lang="en-US" sz="2600">
                <a:latin typeface="Calibri"/>
                <a:ea typeface="Calibri"/>
                <a:cs typeface="Calibri"/>
                <a:sym typeface="Calibri"/>
              </a:rPr>
              <a:t>TAMIL NADU</a:t>
            </a:r>
            <a:endParaRPr b="1" sz="2600">
              <a:latin typeface="Calibri"/>
              <a:ea typeface="Calibri"/>
              <a:cs typeface="Calibri"/>
              <a:sym typeface="Calibri"/>
            </a:endParaRPr>
          </a:p>
        </p:txBody>
      </p:sp>
      <p:pic>
        <p:nvPicPr>
          <p:cNvPr id="363" name="Google Shape;363;g203fc50fc92_1_191"/>
          <p:cNvPicPr preferRelativeResize="0"/>
          <p:nvPr/>
        </p:nvPicPr>
        <p:blipFill>
          <a:blip r:embed="rId4">
            <a:alphaModFix/>
          </a:blip>
          <a:stretch>
            <a:fillRect/>
          </a:stretch>
        </p:blipFill>
        <p:spPr>
          <a:xfrm>
            <a:off x="304800" y="2863175"/>
            <a:ext cx="4191000" cy="3000375"/>
          </a:xfrm>
          <a:prstGeom prst="rect">
            <a:avLst/>
          </a:prstGeom>
          <a:noFill/>
          <a:ln>
            <a:noFill/>
          </a:ln>
        </p:spPr>
      </p:pic>
      <p:pic>
        <p:nvPicPr>
          <p:cNvPr id="364" name="Google Shape;364;g203fc50fc92_1_191"/>
          <p:cNvPicPr preferRelativeResize="0"/>
          <p:nvPr/>
        </p:nvPicPr>
        <p:blipFill>
          <a:blip r:embed="rId5">
            <a:alphaModFix/>
          </a:blip>
          <a:stretch>
            <a:fillRect/>
          </a:stretch>
        </p:blipFill>
        <p:spPr>
          <a:xfrm>
            <a:off x="4495800" y="2786975"/>
            <a:ext cx="4295775" cy="3152775"/>
          </a:xfrm>
          <a:prstGeom prst="rect">
            <a:avLst/>
          </a:prstGeom>
          <a:noFill/>
          <a:ln>
            <a:noFill/>
          </a:ln>
        </p:spPr>
      </p:pic>
      <p:pic>
        <p:nvPicPr>
          <p:cNvPr id="365" name="Google Shape;365;g203fc50fc92_1_191"/>
          <p:cNvPicPr preferRelativeResize="0"/>
          <p:nvPr/>
        </p:nvPicPr>
        <p:blipFill>
          <a:blip r:embed="rId6">
            <a:alphaModFix/>
          </a:blip>
          <a:stretch>
            <a:fillRect/>
          </a:stretch>
        </p:blipFill>
        <p:spPr>
          <a:xfrm>
            <a:off x="8660600" y="3071400"/>
            <a:ext cx="3391850" cy="2427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03fc50fc92_1_200"/>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100000"/>
              </a:lnSpc>
              <a:spcBef>
                <a:spcPts val="0"/>
              </a:spcBef>
              <a:spcAft>
                <a:spcPts val="0"/>
              </a:spcAft>
              <a:buClr>
                <a:schemeClr val="dk1"/>
              </a:buClr>
              <a:buSzPct val="26666"/>
              <a:buNone/>
            </a:pPr>
            <a:r>
              <a:rPr b="1" lang="en-US" sz="12000"/>
              <a:t>OUTPUT GRAPHS for States Suitable for Wind-Mill Installation </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371" name="Google Shape;371;g203fc50fc92_1_200"/>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2" name="Google Shape;372;g203fc50fc92_1_200"/>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373" name="Google Shape;373;g203fc50fc92_1_200"/>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374" name="Google Shape;374;g203fc50fc92_1_200"/>
          <p:cNvSpPr txBox="1"/>
          <p:nvPr/>
        </p:nvSpPr>
        <p:spPr>
          <a:xfrm>
            <a:off x="3019050" y="1446325"/>
            <a:ext cx="61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Calibri"/>
              <a:ea typeface="Calibri"/>
              <a:cs typeface="Calibri"/>
              <a:sym typeface="Calibri"/>
            </a:endParaRPr>
          </a:p>
        </p:txBody>
      </p:sp>
      <p:sp>
        <p:nvSpPr>
          <p:cNvPr id="375" name="Google Shape;375;g203fc50fc92_1_200"/>
          <p:cNvSpPr txBox="1"/>
          <p:nvPr/>
        </p:nvSpPr>
        <p:spPr>
          <a:xfrm>
            <a:off x="577050" y="1611650"/>
            <a:ext cx="24420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AutoNum type="arabicPeriod" startAt="5"/>
            </a:pPr>
            <a:r>
              <a:rPr b="1" lang="en-US" sz="2600">
                <a:latin typeface="Calibri"/>
                <a:ea typeface="Calibri"/>
                <a:cs typeface="Calibri"/>
                <a:sym typeface="Calibri"/>
              </a:rPr>
              <a:t>GUJRAT</a:t>
            </a:r>
            <a:endParaRPr b="1" sz="2600">
              <a:latin typeface="Calibri"/>
              <a:ea typeface="Calibri"/>
              <a:cs typeface="Calibri"/>
              <a:sym typeface="Calibri"/>
            </a:endParaRPr>
          </a:p>
        </p:txBody>
      </p:sp>
      <p:pic>
        <p:nvPicPr>
          <p:cNvPr id="376" name="Google Shape;376;g203fc50fc92_1_200"/>
          <p:cNvPicPr preferRelativeResize="0"/>
          <p:nvPr/>
        </p:nvPicPr>
        <p:blipFill>
          <a:blip r:embed="rId4">
            <a:alphaModFix/>
          </a:blip>
          <a:stretch>
            <a:fillRect/>
          </a:stretch>
        </p:blipFill>
        <p:spPr>
          <a:xfrm>
            <a:off x="253375" y="2872350"/>
            <a:ext cx="4095750" cy="2981325"/>
          </a:xfrm>
          <a:prstGeom prst="rect">
            <a:avLst/>
          </a:prstGeom>
          <a:noFill/>
          <a:ln>
            <a:noFill/>
          </a:ln>
        </p:spPr>
      </p:pic>
      <p:pic>
        <p:nvPicPr>
          <p:cNvPr id="377" name="Google Shape;377;g203fc50fc92_1_200"/>
          <p:cNvPicPr preferRelativeResize="0"/>
          <p:nvPr/>
        </p:nvPicPr>
        <p:blipFill>
          <a:blip r:embed="rId5">
            <a:alphaModFix/>
          </a:blip>
          <a:stretch>
            <a:fillRect/>
          </a:stretch>
        </p:blipFill>
        <p:spPr>
          <a:xfrm>
            <a:off x="4349125" y="2758050"/>
            <a:ext cx="4162425" cy="3209925"/>
          </a:xfrm>
          <a:prstGeom prst="rect">
            <a:avLst/>
          </a:prstGeom>
          <a:noFill/>
          <a:ln>
            <a:noFill/>
          </a:ln>
        </p:spPr>
      </p:pic>
      <p:pic>
        <p:nvPicPr>
          <p:cNvPr id="378" name="Google Shape;378;g203fc50fc92_1_200"/>
          <p:cNvPicPr preferRelativeResize="0"/>
          <p:nvPr/>
        </p:nvPicPr>
        <p:blipFill>
          <a:blip r:embed="rId6">
            <a:alphaModFix/>
          </a:blip>
          <a:stretch>
            <a:fillRect/>
          </a:stretch>
        </p:blipFill>
        <p:spPr>
          <a:xfrm>
            <a:off x="8511550" y="3037337"/>
            <a:ext cx="3579325" cy="2651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03fc50fc92_1_238"/>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10000"/>
          </a:bodyPr>
          <a:lstStyle/>
          <a:p>
            <a:pPr indent="0" lvl="0" marL="0" rtl="0" algn="ctr">
              <a:lnSpc>
                <a:spcPct val="100000"/>
              </a:lnSpc>
              <a:spcBef>
                <a:spcPts val="0"/>
              </a:spcBef>
              <a:spcAft>
                <a:spcPts val="0"/>
              </a:spcAft>
              <a:buClr>
                <a:schemeClr val="dk1"/>
              </a:buClr>
              <a:buSzPct val="26666"/>
              <a:buNone/>
            </a:pPr>
            <a:r>
              <a:rPr b="1" lang="en-US" sz="12000"/>
              <a:t>OUTPUT</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384" name="Google Shape;384;g203fc50fc92_1_238"/>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5" name="Google Shape;385;g203fc50fc92_1_238"/>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386" name="Google Shape;386;g203fc50fc92_1_238"/>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387" name="Google Shape;387;g203fc50fc92_1_238"/>
          <p:cNvSpPr txBox="1"/>
          <p:nvPr/>
        </p:nvSpPr>
        <p:spPr>
          <a:xfrm>
            <a:off x="554225" y="1487275"/>
            <a:ext cx="34398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b="1" lang="en-US" sz="1800">
                <a:latin typeface="Calibri"/>
                <a:ea typeface="Calibri"/>
                <a:cs typeface="Calibri"/>
                <a:sym typeface="Calibri"/>
              </a:rPr>
              <a:t>DATA-FRAME CONSISTING OF DATA ON TOP 3 POPULATION DENSE REGIONS FOR STATES ELIGIBLE FOR SOLAR PANEL INSTALLATION</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This data is obtained from the website :</a:t>
            </a:r>
            <a:endParaRPr sz="1800">
              <a:latin typeface="Calibri"/>
              <a:ea typeface="Calibri"/>
              <a:cs typeface="Calibri"/>
              <a:sym typeface="Calibri"/>
            </a:endParaRPr>
          </a:p>
          <a:p>
            <a:pPr indent="0" lvl="0" marL="457200" rtl="0" algn="l">
              <a:spcBef>
                <a:spcPts val="0"/>
              </a:spcBef>
              <a:spcAft>
                <a:spcPts val="0"/>
              </a:spcAft>
              <a:buNone/>
            </a:pPr>
            <a:r>
              <a:rPr lang="en-US" sz="1800" u="sng">
                <a:solidFill>
                  <a:schemeClr val="hlink"/>
                </a:solidFill>
                <a:latin typeface="Calibri"/>
                <a:ea typeface="Calibri"/>
                <a:cs typeface="Calibri"/>
                <a:sym typeface="Calibri"/>
                <a:hlinkClick r:id="rId4"/>
              </a:rPr>
              <a:t>https://www.indiacensus.net</a:t>
            </a:r>
            <a:endParaRPr sz="1800">
              <a:latin typeface="Calibri"/>
              <a:ea typeface="Calibri"/>
              <a:cs typeface="Calibri"/>
              <a:sym typeface="Calibri"/>
            </a:endParaRPr>
          </a:p>
        </p:txBody>
      </p:sp>
      <p:pic>
        <p:nvPicPr>
          <p:cNvPr id="388" name="Google Shape;388;g203fc50fc92_1_238"/>
          <p:cNvPicPr preferRelativeResize="0"/>
          <p:nvPr/>
        </p:nvPicPr>
        <p:blipFill>
          <a:blip r:embed="rId5">
            <a:alphaModFix/>
          </a:blip>
          <a:stretch>
            <a:fillRect/>
          </a:stretch>
        </p:blipFill>
        <p:spPr>
          <a:xfrm>
            <a:off x="6524975" y="1216800"/>
            <a:ext cx="4336860" cy="4929475"/>
          </a:xfrm>
          <a:prstGeom prst="rect">
            <a:avLst/>
          </a:prstGeom>
          <a:noFill/>
          <a:ln>
            <a:noFill/>
          </a:ln>
        </p:spPr>
      </p:pic>
      <p:pic>
        <p:nvPicPr>
          <p:cNvPr id="389" name="Google Shape;389;g203fc50fc92_1_238"/>
          <p:cNvPicPr preferRelativeResize="0"/>
          <p:nvPr/>
        </p:nvPicPr>
        <p:blipFill>
          <a:blip r:embed="rId6">
            <a:alphaModFix/>
          </a:blip>
          <a:stretch>
            <a:fillRect/>
          </a:stretch>
        </p:blipFill>
        <p:spPr>
          <a:xfrm>
            <a:off x="840975" y="3929425"/>
            <a:ext cx="3705244" cy="521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f339484a4d_1_7"/>
          <p:cNvSpPr txBox="1"/>
          <p:nvPr>
            <p:ph idx="1" type="body"/>
          </p:nvPr>
        </p:nvSpPr>
        <p:spPr>
          <a:xfrm>
            <a:off x="416225" y="962763"/>
            <a:ext cx="8229600" cy="52305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b="1" lang="en-US"/>
              <a:t>INTRODUCTION</a:t>
            </a:r>
            <a:endParaRPr b="1"/>
          </a:p>
          <a:p>
            <a:pPr indent="0" lvl="0" marL="0" rtl="0" algn="l">
              <a:lnSpc>
                <a:spcPct val="100000"/>
              </a:lnSpc>
              <a:spcBef>
                <a:spcPts val="0"/>
              </a:spcBef>
              <a:spcAft>
                <a:spcPts val="0"/>
              </a:spcAft>
              <a:buClr>
                <a:schemeClr val="dk1"/>
              </a:buClr>
              <a:buSzPts val="3200"/>
              <a:buNone/>
            </a:pPr>
            <a:r>
              <a:rPr lang="en-US" sz="2200"/>
              <a:t>  </a:t>
            </a:r>
            <a:endParaRPr sz="2200"/>
          </a:p>
          <a:p>
            <a:pPr indent="-355600" lvl="0" marL="457200" rtl="0" algn="l">
              <a:lnSpc>
                <a:spcPct val="100000"/>
              </a:lnSpc>
              <a:spcBef>
                <a:spcPts val="0"/>
              </a:spcBef>
              <a:spcAft>
                <a:spcPts val="0"/>
              </a:spcAft>
              <a:buClr>
                <a:schemeClr val="dk1"/>
              </a:buClr>
              <a:buSzPts val="2000"/>
              <a:buChar char="•"/>
            </a:pPr>
            <a:r>
              <a:rPr lang="en-US" sz="2000"/>
              <a:t>Sustainable development is a key part in the evolution and sustenance of the human kind. It is absolutely essential that we understand the consequences of our actions and pay attention the carbon emission and global warming national index.</a:t>
            </a:r>
            <a:endParaRPr sz="2000"/>
          </a:p>
          <a:p>
            <a:pPr indent="-355600" lvl="0" marL="457200" rtl="0" algn="l">
              <a:lnSpc>
                <a:spcPct val="100000"/>
              </a:lnSpc>
              <a:spcBef>
                <a:spcPts val="0"/>
              </a:spcBef>
              <a:spcAft>
                <a:spcPts val="0"/>
              </a:spcAft>
              <a:buSzPts val="2000"/>
              <a:buChar char="•"/>
            </a:pPr>
            <a:r>
              <a:rPr lang="en-US" sz="2000"/>
              <a:t>Using Sustainable Power Generation sources like solar panels, wind mills, dams etc can be very beneficial in the future to convert our civilization into a carbon emission free planet. </a:t>
            </a:r>
            <a:endParaRPr sz="2000"/>
          </a:p>
          <a:p>
            <a:pPr indent="-355600" lvl="0" marL="457200" rtl="0" algn="l">
              <a:lnSpc>
                <a:spcPct val="100000"/>
              </a:lnSpc>
              <a:spcBef>
                <a:spcPts val="0"/>
              </a:spcBef>
              <a:spcAft>
                <a:spcPts val="0"/>
              </a:spcAft>
              <a:buSzPts val="2000"/>
              <a:buChar char="•"/>
            </a:pPr>
            <a:r>
              <a:rPr lang="en-US" sz="2000"/>
              <a:t>EDA of historic weather data can be used to train a model and achieve a accurate prediction model.</a:t>
            </a:r>
            <a:endParaRPr sz="2000"/>
          </a:p>
          <a:p>
            <a:pPr indent="-355600" lvl="0" marL="457200" rtl="0" algn="l">
              <a:lnSpc>
                <a:spcPct val="100000"/>
              </a:lnSpc>
              <a:spcBef>
                <a:spcPts val="0"/>
              </a:spcBef>
              <a:spcAft>
                <a:spcPts val="0"/>
              </a:spcAft>
              <a:buSzPts val="2000"/>
              <a:buChar char="•"/>
            </a:pPr>
            <a:r>
              <a:rPr lang="en-US" sz="2000"/>
              <a:t>This model can be used to analyze and use the output metrics to evaluate satellite imagery to obtain a land mass/area that energy plants can be installed.</a:t>
            </a:r>
            <a:endParaRPr sz="2000"/>
          </a:p>
          <a:p>
            <a:pPr indent="-139700" lvl="0" marL="342900" rtl="0" algn="l">
              <a:lnSpc>
                <a:spcPct val="100000"/>
              </a:lnSpc>
              <a:spcBef>
                <a:spcPts val="640"/>
              </a:spcBef>
              <a:spcAft>
                <a:spcPts val="0"/>
              </a:spcAft>
              <a:buClr>
                <a:schemeClr val="dk1"/>
              </a:buClr>
              <a:buSzPts val="3200"/>
              <a:buNone/>
            </a:pPr>
            <a:r>
              <a:t/>
            </a:r>
            <a:endParaRPr/>
          </a:p>
        </p:txBody>
      </p:sp>
      <p:sp>
        <p:nvSpPr>
          <p:cNvPr id="107" name="Google Shape;107;g1f339484a4d_1_7"/>
          <p:cNvSpPr txBox="1"/>
          <p:nvPr>
            <p:ph idx="12" type="sldNum"/>
          </p:nvPr>
        </p:nvSpPr>
        <p:spPr>
          <a:xfrm>
            <a:off x="8077200" y="6356351"/>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8" name="Google Shape;108;g1f339484a4d_1_7"/>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pic>
        <p:nvPicPr>
          <p:cNvPr id="109" name="Google Shape;109;g1f339484a4d_1_7"/>
          <p:cNvPicPr preferRelativeResize="0"/>
          <p:nvPr/>
        </p:nvPicPr>
        <p:blipFill>
          <a:blip r:embed="rId4">
            <a:alphaModFix/>
          </a:blip>
          <a:stretch>
            <a:fillRect/>
          </a:stretch>
        </p:blipFill>
        <p:spPr>
          <a:xfrm>
            <a:off x="8753525" y="1771162"/>
            <a:ext cx="3241374" cy="3315675"/>
          </a:xfrm>
          <a:prstGeom prst="rect">
            <a:avLst/>
          </a:prstGeom>
          <a:noFill/>
          <a:ln>
            <a:noFill/>
          </a:ln>
        </p:spPr>
      </p:pic>
      <p:sp>
        <p:nvSpPr>
          <p:cNvPr id="110" name="Google Shape;110;g1f339484a4d_1_7"/>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03fc50fc92_1_224"/>
          <p:cNvSpPr txBox="1"/>
          <p:nvPr>
            <p:ph idx="1" type="body"/>
          </p:nvPr>
        </p:nvSpPr>
        <p:spPr>
          <a:xfrm>
            <a:off x="1981200" y="592815"/>
            <a:ext cx="8229600" cy="853500"/>
          </a:xfrm>
          <a:prstGeom prst="rect">
            <a:avLst/>
          </a:prstGeom>
          <a:noFill/>
          <a:ln>
            <a:noFill/>
          </a:ln>
        </p:spPr>
        <p:txBody>
          <a:bodyPr anchorCtr="0" anchor="t" bIns="45700" lIns="91425" spcFirstLastPara="1" rIns="91425" wrap="square" tIns="45700">
            <a:normAutofit fontScale="25000" lnSpcReduction="10000"/>
          </a:bodyPr>
          <a:lstStyle/>
          <a:p>
            <a:pPr indent="0" lvl="0" marL="0" rtl="0" algn="ctr">
              <a:lnSpc>
                <a:spcPct val="100000"/>
              </a:lnSpc>
              <a:spcBef>
                <a:spcPts val="0"/>
              </a:spcBef>
              <a:spcAft>
                <a:spcPts val="0"/>
              </a:spcAft>
              <a:buClr>
                <a:schemeClr val="dk1"/>
              </a:buClr>
              <a:buSzPct val="26666"/>
              <a:buNone/>
            </a:pPr>
            <a:r>
              <a:rPr b="1" lang="en-US" sz="12000"/>
              <a:t>OUTPUT</a:t>
            </a:r>
            <a:endParaRPr sz="120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ct val="1000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395" name="Google Shape;395;g203fc50fc92_1_224"/>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6" name="Google Shape;396;g203fc50fc92_1_224"/>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397" name="Google Shape;397;g203fc50fc92_1_224"/>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
        <p:nvSpPr>
          <p:cNvPr id="398" name="Google Shape;398;g203fc50fc92_1_224"/>
          <p:cNvSpPr txBox="1"/>
          <p:nvPr/>
        </p:nvSpPr>
        <p:spPr>
          <a:xfrm>
            <a:off x="554225" y="1487275"/>
            <a:ext cx="34398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b="1" lang="en-US" sz="1800">
                <a:latin typeface="Calibri"/>
                <a:ea typeface="Calibri"/>
                <a:cs typeface="Calibri"/>
                <a:sym typeface="Calibri"/>
              </a:rPr>
              <a:t>DATA-FRAME CONSISTING OF DATA ON TOP 3 POPULATION DENSE REGIONS FOR STATES ELIGIBLE FOR WIND-MILL INSTALLATION</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This data is obtained from the website :</a:t>
            </a:r>
            <a:endParaRPr sz="1800">
              <a:latin typeface="Calibri"/>
              <a:ea typeface="Calibri"/>
              <a:cs typeface="Calibri"/>
              <a:sym typeface="Calibri"/>
            </a:endParaRPr>
          </a:p>
          <a:p>
            <a:pPr indent="0" lvl="0" marL="457200" rtl="0" algn="l">
              <a:spcBef>
                <a:spcPts val="0"/>
              </a:spcBef>
              <a:spcAft>
                <a:spcPts val="0"/>
              </a:spcAft>
              <a:buNone/>
            </a:pPr>
            <a:r>
              <a:rPr lang="en-US" sz="1800" u="sng">
                <a:solidFill>
                  <a:schemeClr val="hlink"/>
                </a:solidFill>
                <a:latin typeface="Calibri"/>
                <a:ea typeface="Calibri"/>
                <a:cs typeface="Calibri"/>
                <a:sym typeface="Calibri"/>
                <a:hlinkClick r:id="rId4"/>
              </a:rPr>
              <a:t>https://www.indiacensus.net</a:t>
            </a:r>
            <a:endParaRPr sz="1800">
              <a:latin typeface="Calibri"/>
              <a:ea typeface="Calibri"/>
              <a:cs typeface="Calibri"/>
              <a:sym typeface="Calibri"/>
            </a:endParaRPr>
          </a:p>
        </p:txBody>
      </p:sp>
      <p:pic>
        <p:nvPicPr>
          <p:cNvPr id="399" name="Google Shape;399;g203fc50fc92_1_224"/>
          <p:cNvPicPr preferRelativeResize="0"/>
          <p:nvPr/>
        </p:nvPicPr>
        <p:blipFill>
          <a:blip r:embed="rId5">
            <a:alphaModFix/>
          </a:blip>
          <a:stretch>
            <a:fillRect/>
          </a:stretch>
        </p:blipFill>
        <p:spPr>
          <a:xfrm>
            <a:off x="840975" y="3929425"/>
            <a:ext cx="3705244" cy="521050"/>
          </a:xfrm>
          <a:prstGeom prst="rect">
            <a:avLst/>
          </a:prstGeom>
          <a:noFill/>
          <a:ln>
            <a:noFill/>
          </a:ln>
        </p:spPr>
      </p:pic>
      <p:pic>
        <p:nvPicPr>
          <p:cNvPr id="400" name="Google Shape;400;g203fc50fc92_1_224"/>
          <p:cNvPicPr preferRelativeResize="0"/>
          <p:nvPr/>
        </p:nvPicPr>
        <p:blipFill>
          <a:blip r:embed="rId6">
            <a:alphaModFix/>
          </a:blip>
          <a:stretch>
            <a:fillRect/>
          </a:stretch>
        </p:blipFill>
        <p:spPr>
          <a:xfrm>
            <a:off x="6663277" y="1236804"/>
            <a:ext cx="4234525" cy="4753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dd2937d7d7_1_35"/>
          <p:cNvSpPr txBox="1"/>
          <p:nvPr>
            <p:ph idx="1" type="body"/>
          </p:nvPr>
        </p:nvSpPr>
        <p:spPr>
          <a:xfrm>
            <a:off x="1981200" y="895763"/>
            <a:ext cx="8229600" cy="52305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b="1" lang="en-US" sz="3759"/>
              <a:t>PROPOSED MODULES</a:t>
            </a:r>
            <a:endParaRPr b="1" sz="3759"/>
          </a:p>
          <a:p>
            <a:pPr indent="0" lvl="0" marL="0" rtl="0" algn="l">
              <a:lnSpc>
                <a:spcPct val="100000"/>
              </a:lnSpc>
              <a:spcBef>
                <a:spcPts val="0"/>
              </a:spcBef>
              <a:spcAft>
                <a:spcPts val="0"/>
              </a:spcAft>
              <a:buClr>
                <a:schemeClr val="dk1"/>
              </a:buClr>
              <a:buSzPts val="3200"/>
              <a:buNone/>
            </a:pPr>
            <a:r>
              <a:rPr lang="en-US" sz="2200"/>
              <a:t>  </a:t>
            </a:r>
            <a:endParaRPr sz="2200"/>
          </a:p>
          <a:p>
            <a:pPr indent="-321310" lvl="0" marL="228600" rtl="0" algn="l">
              <a:lnSpc>
                <a:spcPct val="150000"/>
              </a:lnSpc>
              <a:spcBef>
                <a:spcPts val="0"/>
              </a:spcBef>
              <a:spcAft>
                <a:spcPts val="0"/>
              </a:spcAft>
              <a:buClr>
                <a:srgbClr val="202124"/>
              </a:buClr>
              <a:buSzPts val="3260"/>
              <a:buFont typeface="Calibri"/>
              <a:buChar char="•"/>
            </a:pPr>
            <a:r>
              <a:rPr b="1" lang="en-US" sz="3259">
                <a:solidFill>
                  <a:srgbClr val="202124"/>
                </a:solidFill>
                <a:highlight>
                  <a:schemeClr val="lt1"/>
                </a:highlight>
              </a:rPr>
              <a:t>UNET - </a:t>
            </a:r>
            <a:endParaRPr b="1" sz="3259">
              <a:solidFill>
                <a:srgbClr val="202124"/>
              </a:solidFill>
              <a:highlight>
                <a:schemeClr val="lt1"/>
              </a:highlight>
            </a:endParaRPr>
          </a:p>
          <a:p>
            <a:pPr indent="0" lvl="0" marL="457200" rtl="0" algn="l">
              <a:lnSpc>
                <a:spcPct val="150000"/>
              </a:lnSpc>
              <a:spcBef>
                <a:spcPts val="0"/>
              </a:spcBef>
              <a:spcAft>
                <a:spcPts val="0"/>
              </a:spcAft>
              <a:buNone/>
            </a:pPr>
            <a:r>
              <a:t/>
            </a:r>
            <a:endParaRPr b="1" sz="2972">
              <a:solidFill>
                <a:srgbClr val="202124"/>
              </a:solidFill>
              <a:highlight>
                <a:srgbClr val="FFFFFF"/>
              </a:highlight>
            </a:endParaRPr>
          </a:p>
          <a:p>
            <a:pPr indent="0" lvl="0" marL="457200" rtl="0" algn="l">
              <a:lnSpc>
                <a:spcPct val="100000"/>
              </a:lnSpc>
              <a:spcBef>
                <a:spcPts val="0"/>
              </a:spcBef>
              <a:spcAft>
                <a:spcPts val="0"/>
              </a:spcAft>
              <a:buClr>
                <a:schemeClr val="dk1"/>
              </a:buClr>
              <a:buSzPts val="21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406" name="Google Shape;406;g1dd2937d7d7_1_35"/>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7" name="Google Shape;407;g1dd2937d7d7_1_35"/>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408" name="Google Shape;408;g1dd2937d7d7_1_35"/>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pic>
        <p:nvPicPr>
          <p:cNvPr id="409" name="Google Shape;409;g1dd2937d7d7_1_35"/>
          <p:cNvPicPr preferRelativeResize="0"/>
          <p:nvPr/>
        </p:nvPicPr>
        <p:blipFill>
          <a:blip r:embed="rId4">
            <a:alphaModFix/>
          </a:blip>
          <a:stretch>
            <a:fillRect/>
          </a:stretch>
        </p:blipFill>
        <p:spPr>
          <a:xfrm>
            <a:off x="1309688" y="2474850"/>
            <a:ext cx="9572625" cy="3486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f339484a4d_1_88"/>
          <p:cNvSpPr txBox="1"/>
          <p:nvPr>
            <p:ph idx="1" type="body"/>
          </p:nvPr>
        </p:nvSpPr>
        <p:spPr>
          <a:xfrm>
            <a:off x="1981200" y="895763"/>
            <a:ext cx="8229600" cy="52305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b="1" lang="en-US" sz="3759"/>
              <a:t>PROPOSED MODULES</a:t>
            </a:r>
            <a:endParaRPr b="1" sz="3759"/>
          </a:p>
          <a:p>
            <a:pPr indent="0" lvl="0" marL="0" rtl="0" algn="l">
              <a:lnSpc>
                <a:spcPct val="100000"/>
              </a:lnSpc>
              <a:spcBef>
                <a:spcPts val="0"/>
              </a:spcBef>
              <a:spcAft>
                <a:spcPts val="0"/>
              </a:spcAft>
              <a:buClr>
                <a:schemeClr val="dk1"/>
              </a:buClr>
              <a:buSzPts val="3200"/>
              <a:buNone/>
            </a:pPr>
            <a:r>
              <a:rPr lang="en-US" sz="2200"/>
              <a:t>  </a:t>
            </a:r>
            <a:endParaRPr sz="2300">
              <a:solidFill>
                <a:srgbClr val="202124"/>
              </a:solidFill>
              <a:highlight>
                <a:srgbClr val="FFFFFF"/>
              </a:highlight>
            </a:endParaRPr>
          </a:p>
          <a:p>
            <a:pPr indent="-374650" lvl="0" marL="457200" rtl="0" algn="l">
              <a:lnSpc>
                <a:spcPct val="150000"/>
              </a:lnSpc>
              <a:spcBef>
                <a:spcPts val="0"/>
              </a:spcBef>
              <a:spcAft>
                <a:spcPts val="0"/>
              </a:spcAft>
              <a:buClr>
                <a:srgbClr val="202124"/>
              </a:buClr>
              <a:buSzPts val="2300"/>
              <a:buFont typeface="Calibri"/>
              <a:buChar char="•"/>
            </a:pPr>
            <a:r>
              <a:rPr b="1" lang="en-US" sz="2300">
                <a:solidFill>
                  <a:srgbClr val="202124"/>
                </a:solidFill>
                <a:highlight>
                  <a:srgbClr val="FFFFFF"/>
                </a:highlight>
              </a:rPr>
              <a:t>UNET - </a:t>
            </a:r>
            <a:endParaRPr b="1" sz="2300">
              <a:solidFill>
                <a:srgbClr val="202124"/>
              </a:solidFill>
              <a:highlight>
                <a:srgbClr val="FFFFFF"/>
              </a:highlight>
            </a:endParaRPr>
          </a:p>
          <a:p>
            <a:pPr indent="0" lvl="0" marL="228600" rtl="0" algn="l">
              <a:lnSpc>
                <a:spcPct val="150000"/>
              </a:lnSpc>
              <a:spcBef>
                <a:spcPts val="0"/>
              </a:spcBef>
              <a:spcAft>
                <a:spcPts val="0"/>
              </a:spcAft>
              <a:buNone/>
            </a:pPr>
            <a:r>
              <a:t/>
            </a:r>
            <a:endParaRPr b="1" sz="2300">
              <a:solidFill>
                <a:srgbClr val="202124"/>
              </a:solidFill>
              <a:highlight>
                <a:srgbClr val="FFFFFF"/>
              </a:highlight>
            </a:endParaRPr>
          </a:p>
          <a:p>
            <a:pPr indent="0" lvl="0" marL="457200" rtl="0" algn="just">
              <a:lnSpc>
                <a:spcPct val="150000"/>
              </a:lnSpc>
              <a:spcBef>
                <a:spcPts val="400"/>
              </a:spcBef>
              <a:spcAft>
                <a:spcPts val="0"/>
              </a:spcAft>
              <a:buNone/>
            </a:pPr>
            <a:r>
              <a:t/>
            </a:r>
            <a:endParaRPr sz="23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ts val="21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415" name="Google Shape;415;g1f339484a4d_1_88"/>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6" name="Google Shape;416;g1f339484a4d_1_88"/>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pic>
        <p:nvPicPr>
          <p:cNvPr id="417" name="Google Shape;417;g1f339484a4d_1_88"/>
          <p:cNvPicPr preferRelativeResize="0"/>
          <p:nvPr/>
        </p:nvPicPr>
        <p:blipFill>
          <a:blip r:embed="rId4">
            <a:alphaModFix/>
          </a:blip>
          <a:stretch>
            <a:fillRect/>
          </a:stretch>
        </p:blipFill>
        <p:spPr>
          <a:xfrm>
            <a:off x="3086662" y="2359050"/>
            <a:ext cx="6018673" cy="3926400"/>
          </a:xfrm>
          <a:prstGeom prst="rect">
            <a:avLst/>
          </a:prstGeom>
          <a:noFill/>
          <a:ln>
            <a:noFill/>
          </a:ln>
        </p:spPr>
      </p:pic>
      <p:sp>
        <p:nvSpPr>
          <p:cNvPr id="418" name="Google Shape;418;g1f339484a4d_1_88"/>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1fb8edd29d_2_12"/>
          <p:cNvSpPr txBox="1"/>
          <p:nvPr>
            <p:ph idx="1" type="body"/>
          </p:nvPr>
        </p:nvSpPr>
        <p:spPr>
          <a:xfrm>
            <a:off x="1981200" y="95013"/>
            <a:ext cx="8229600" cy="5230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t/>
            </a:r>
            <a:endParaRPr sz="2300">
              <a:solidFill>
                <a:srgbClr val="202124"/>
              </a:solidFill>
              <a:highlight>
                <a:srgbClr val="FFFFFF"/>
              </a:highlight>
            </a:endParaRPr>
          </a:p>
          <a:p>
            <a:pPr indent="0" lvl="0" marL="228600" rtl="0" algn="ctr">
              <a:lnSpc>
                <a:spcPct val="150000"/>
              </a:lnSpc>
              <a:spcBef>
                <a:spcPts val="0"/>
              </a:spcBef>
              <a:spcAft>
                <a:spcPts val="0"/>
              </a:spcAft>
              <a:buNone/>
            </a:pPr>
            <a:r>
              <a:rPr b="1" lang="en-US" sz="3000">
                <a:solidFill>
                  <a:srgbClr val="202124"/>
                </a:solidFill>
                <a:highlight>
                  <a:srgbClr val="FFFFFF"/>
                </a:highlight>
              </a:rPr>
              <a:t>TESTING MODULE</a:t>
            </a:r>
            <a:endParaRPr b="1" sz="3000">
              <a:solidFill>
                <a:srgbClr val="202124"/>
              </a:solidFill>
              <a:highlight>
                <a:srgbClr val="FFFFFF"/>
              </a:highlight>
            </a:endParaRPr>
          </a:p>
          <a:p>
            <a:pPr indent="0" lvl="0" marL="228600" rtl="0" algn="l">
              <a:lnSpc>
                <a:spcPct val="150000"/>
              </a:lnSpc>
              <a:spcBef>
                <a:spcPts val="0"/>
              </a:spcBef>
              <a:spcAft>
                <a:spcPts val="0"/>
              </a:spcAft>
              <a:buNone/>
            </a:pPr>
            <a:r>
              <a:t/>
            </a:r>
            <a:endParaRPr b="1" sz="2300">
              <a:solidFill>
                <a:srgbClr val="202124"/>
              </a:solidFill>
              <a:highlight>
                <a:srgbClr val="FFFFFF"/>
              </a:highlight>
            </a:endParaRPr>
          </a:p>
          <a:p>
            <a:pPr indent="0" lvl="0" marL="457200" rtl="0" algn="just">
              <a:lnSpc>
                <a:spcPct val="150000"/>
              </a:lnSpc>
              <a:spcBef>
                <a:spcPts val="400"/>
              </a:spcBef>
              <a:spcAft>
                <a:spcPts val="0"/>
              </a:spcAft>
              <a:buNone/>
            </a:pPr>
            <a:r>
              <a:t/>
            </a:r>
            <a:endParaRPr sz="23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ts val="21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424" name="Google Shape;424;g21fb8edd29d_2_12"/>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5" name="Google Shape;425;g21fb8edd29d_2_12"/>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426" name="Google Shape;426;g21fb8edd29d_2_12"/>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pic>
        <p:nvPicPr>
          <p:cNvPr id="427" name="Google Shape;427;g21fb8edd29d_2_12"/>
          <p:cNvPicPr preferRelativeResize="0"/>
          <p:nvPr/>
        </p:nvPicPr>
        <p:blipFill>
          <a:blip r:embed="rId4">
            <a:alphaModFix/>
          </a:blip>
          <a:stretch>
            <a:fillRect/>
          </a:stretch>
        </p:blipFill>
        <p:spPr>
          <a:xfrm>
            <a:off x="955425" y="1139401"/>
            <a:ext cx="5014474" cy="5042525"/>
          </a:xfrm>
          <a:prstGeom prst="rect">
            <a:avLst/>
          </a:prstGeom>
          <a:noFill/>
          <a:ln>
            <a:noFill/>
          </a:ln>
        </p:spPr>
      </p:pic>
      <p:pic>
        <p:nvPicPr>
          <p:cNvPr id="428" name="Google Shape;428;g21fb8edd29d_2_12"/>
          <p:cNvPicPr preferRelativeResize="0"/>
          <p:nvPr/>
        </p:nvPicPr>
        <p:blipFill>
          <a:blip r:embed="rId5">
            <a:alphaModFix/>
          </a:blip>
          <a:stretch>
            <a:fillRect/>
          </a:stretch>
        </p:blipFill>
        <p:spPr>
          <a:xfrm>
            <a:off x="6981675" y="1139399"/>
            <a:ext cx="4324649" cy="2854475"/>
          </a:xfrm>
          <a:prstGeom prst="rect">
            <a:avLst/>
          </a:prstGeom>
          <a:noFill/>
          <a:ln>
            <a:noFill/>
          </a:ln>
        </p:spPr>
      </p:pic>
      <p:pic>
        <p:nvPicPr>
          <p:cNvPr id="429" name="Google Shape;429;g21fb8edd29d_2_12"/>
          <p:cNvPicPr preferRelativeResize="0"/>
          <p:nvPr/>
        </p:nvPicPr>
        <p:blipFill>
          <a:blip r:embed="rId6">
            <a:alphaModFix/>
          </a:blip>
          <a:stretch>
            <a:fillRect/>
          </a:stretch>
        </p:blipFill>
        <p:spPr>
          <a:xfrm>
            <a:off x="7049875" y="4040725"/>
            <a:ext cx="4188251" cy="2414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1fb8edd29d_2_23"/>
          <p:cNvSpPr txBox="1"/>
          <p:nvPr>
            <p:ph idx="1" type="body"/>
          </p:nvPr>
        </p:nvSpPr>
        <p:spPr>
          <a:xfrm>
            <a:off x="1981200" y="95013"/>
            <a:ext cx="8229600" cy="5230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t/>
            </a:r>
            <a:endParaRPr sz="2300">
              <a:solidFill>
                <a:srgbClr val="202124"/>
              </a:solidFill>
              <a:highlight>
                <a:srgbClr val="FFFFFF"/>
              </a:highlight>
            </a:endParaRPr>
          </a:p>
          <a:p>
            <a:pPr indent="0" lvl="0" marL="228600" rtl="0" algn="ctr">
              <a:lnSpc>
                <a:spcPct val="150000"/>
              </a:lnSpc>
              <a:spcBef>
                <a:spcPts val="0"/>
              </a:spcBef>
              <a:spcAft>
                <a:spcPts val="0"/>
              </a:spcAft>
              <a:buNone/>
            </a:pPr>
            <a:r>
              <a:rPr b="1" lang="en-US" sz="3000">
                <a:solidFill>
                  <a:srgbClr val="202124"/>
                </a:solidFill>
                <a:highlight>
                  <a:srgbClr val="FFFFFF"/>
                </a:highlight>
              </a:rPr>
              <a:t>TESTING MODULE</a:t>
            </a:r>
            <a:endParaRPr b="1" sz="3000">
              <a:solidFill>
                <a:srgbClr val="202124"/>
              </a:solidFill>
              <a:highlight>
                <a:srgbClr val="FFFFFF"/>
              </a:highlight>
            </a:endParaRPr>
          </a:p>
          <a:p>
            <a:pPr indent="0" lvl="0" marL="228600" rtl="0" algn="l">
              <a:lnSpc>
                <a:spcPct val="150000"/>
              </a:lnSpc>
              <a:spcBef>
                <a:spcPts val="0"/>
              </a:spcBef>
              <a:spcAft>
                <a:spcPts val="0"/>
              </a:spcAft>
              <a:buNone/>
            </a:pPr>
            <a:r>
              <a:t/>
            </a:r>
            <a:endParaRPr b="1" sz="2300">
              <a:solidFill>
                <a:srgbClr val="202124"/>
              </a:solidFill>
              <a:highlight>
                <a:srgbClr val="FFFFFF"/>
              </a:highlight>
            </a:endParaRPr>
          </a:p>
          <a:p>
            <a:pPr indent="0" lvl="0" marL="457200" rtl="0" algn="just">
              <a:lnSpc>
                <a:spcPct val="150000"/>
              </a:lnSpc>
              <a:spcBef>
                <a:spcPts val="400"/>
              </a:spcBef>
              <a:spcAft>
                <a:spcPts val="0"/>
              </a:spcAft>
              <a:buNone/>
            </a:pPr>
            <a:r>
              <a:t/>
            </a:r>
            <a:endParaRPr sz="23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ts val="21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435" name="Google Shape;435;g21fb8edd29d_2_23"/>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6" name="Google Shape;436;g21fb8edd29d_2_23"/>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437" name="Google Shape;437;g21fb8edd29d_2_23"/>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pic>
        <p:nvPicPr>
          <p:cNvPr id="438" name="Google Shape;438;g21fb8edd29d_2_23"/>
          <p:cNvPicPr preferRelativeResize="0"/>
          <p:nvPr/>
        </p:nvPicPr>
        <p:blipFill>
          <a:blip r:embed="rId4">
            <a:alphaModFix/>
          </a:blip>
          <a:stretch>
            <a:fillRect/>
          </a:stretch>
        </p:blipFill>
        <p:spPr>
          <a:xfrm>
            <a:off x="516976" y="1096051"/>
            <a:ext cx="5068074" cy="2947100"/>
          </a:xfrm>
          <a:prstGeom prst="rect">
            <a:avLst/>
          </a:prstGeom>
          <a:noFill/>
          <a:ln>
            <a:noFill/>
          </a:ln>
        </p:spPr>
      </p:pic>
      <p:pic>
        <p:nvPicPr>
          <p:cNvPr id="439" name="Google Shape;439;g21fb8edd29d_2_23"/>
          <p:cNvPicPr preferRelativeResize="0"/>
          <p:nvPr/>
        </p:nvPicPr>
        <p:blipFill>
          <a:blip r:embed="rId5">
            <a:alphaModFix/>
          </a:blip>
          <a:stretch>
            <a:fillRect/>
          </a:stretch>
        </p:blipFill>
        <p:spPr>
          <a:xfrm>
            <a:off x="4223250" y="4191700"/>
            <a:ext cx="4223300" cy="2567700"/>
          </a:xfrm>
          <a:prstGeom prst="rect">
            <a:avLst/>
          </a:prstGeom>
          <a:noFill/>
          <a:ln>
            <a:noFill/>
          </a:ln>
        </p:spPr>
      </p:pic>
      <p:pic>
        <p:nvPicPr>
          <p:cNvPr id="440" name="Google Shape;440;g21fb8edd29d_2_23"/>
          <p:cNvPicPr preferRelativeResize="0"/>
          <p:nvPr/>
        </p:nvPicPr>
        <p:blipFill>
          <a:blip r:embed="rId6">
            <a:alphaModFix/>
          </a:blip>
          <a:stretch>
            <a:fillRect/>
          </a:stretch>
        </p:blipFill>
        <p:spPr>
          <a:xfrm>
            <a:off x="6904400" y="1170038"/>
            <a:ext cx="4667049" cy="279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21fb8edd29d_2_37"/>
          <p:cNvSpPr txBox="1"/>
          <p:nvPr>
            <p:ph idx="1" type="body"/>
          </p:nvPr>
        </p:nvSpPr>
        <p:spPr>
          <a:xfrm>
            <a:off x="1981200" y="95013"/>
            <a:ext cx="8229600" cy="5230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t/>
            </a:r>
            <a:endParaRPr sz="2300">
              <a:solidFill>
                <a:srgbClr val="202124"/>
              </a:solidFill>
              <a:highlight>
                <a:srgbClr val="FFFFFF"/>
              </a:highlight>
            </a:endParaRPr>
          </a:p>
          <a:p>
            <a:pPr indent="0" lvl="0" marL="228600" rtl="0" algn="ctr">
              <a:lnSpc>
                <a:spcPct val="150000"/>
              </a:lnSpc>
              <a:spcBef>
                <a:spcPts val="0"/>
              </a:spcBef>
              <a:spcAft>
                <a:spcPts val="0"/>
              </a:spcAft>
              <a:buNone/>
            </a:pPr>
            <a:r>
              <a:rPr b="1" lang="en-US" sz="3000">
                <a:solidFill>
                  <a:srgbClr val="202124"/>
                </a:solidFill>
                <a:highlight>
                  <a:srgbClr val="FFFFFF"/>
                </a:highlight>
              </a:rPr>
              <a:t>OUTPUT SCREENSHOTS</a:t>
            </a:r>
            <a:endParaRPr b="1" sz="3000">
              <a:solidFill>
                <a:srgbClr val="202124"/>
              </a:solidFill>
              <a:highlight>
                <a:srgbClr val="FFFFFF"/>
              </a:highlight>
            </a:endParaRPr>
          </a:p>
          <a:p>
            <a:pPr indent="0" lvl="0" marL="228600" rtl="0" algn="l">
              <a:lnSpc>
                <a:spcPct val="150000"/>
              </a:lnSpc>
              <a:spcBef>
                <a:spcPts val="0"/>
              </a:spcBef>
              <a:spcAft>
                <a:spcPts val="0"/>
              </a:spcAft>
              <a:buNone/>
            </a:pPr>
            <a:r>
              <a:t/>
            </a:r>
            <a:endParaRPr b="1" sz="2300">
              <a:solidFill>
                <a:srgbClr val="202124"/>
              </a:solidFill>
              <a:highlight>
                <a:srgbClr val="FFFFFF"/>
              </a:highlight>
            </a:endParaRPr>
          </a:p>
          <a:p>
            <a:pPr indent="0" lvl="0" marL="457200" rtl="0" algn="just">
              <a:lnSpc>
                <a:spcPct val="150000"/>
              </a:lnSpc>
              <a:spcBef>
                <a:spcPts val="400"/>
              </a:spcBef>
              <a:spcAft>
                <a:spcPts val="0"/>
              </a:spcAft>
              <a:buNone/>
            </a:pPr>
            <a:r>
              <a:t/>
            </a:r>
            <a:endParaRPr sz="23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ts val="21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446" name="Google Shape;446;g21fb8edd29d_2_37"/>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47" name="Google Shape;447;g21fb8edd29d_2_37"/>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448" name="Google Shape;448;g21fb8edd29d_2_37"/>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pic>
        <p:nvPicPr>
          <p:cNvPr id="449" name="Google Shape;449;g21fb8edd29d_2_37"/>
          <p:cNvPicPr preferRelativeResize="0"/>
          <p:nvPr/>
        </p:nvPicPr>
        <p:blipFill>
          <a:blip r:embed="rId4">
            <a:alphaModFix/>
          </a:blip>
          <a:stretch>
            <a:fillRect/>
          </a:stretch>
        </p:blipFill>
        <p:spPr>
          <a:xfrm>
            <a:off x="796725" y="1101725"/>
            <a:ext cx="5978924" cy="5178301"/>
          </a:xfrm>
          <a:prstGeom prst="rect">
            <a:avLst/>
          </a:prstGeom>
          <a:noFill/>
          <a:ln>
            <a:noFill/>
          </a:ln>
        </p:spPr>
      </p:pic>
      <p:pic>
        <p:nvPicPr>
          <p:cNvPr id="450" name="Google Shape;450;g21fb8edd29d_2_37"/>
          <p:cNvPicPr preferRelativeResize="0"/>
          <p:nvPr/>
        </p:nvPicPr>
        <p:blipFill>
          <a:blip r:embed="rId5">
            <a:alphaModFix/>
          </a:blip>
          <a:stretch>
            <a:fillRect/>
          </a:stretch>
        </p:blipFill>
        <p:spPr>
          <a:xfrm>
            <a:off x="6937025" y="1101725"/>
            <a:ext cx="5090000" cy="2481100"/>
          </a:xfrm>
          <a:prstGeom prst="rect">
            <a:avLst/>
          </a:prstGeom>
          <a:noFill/>
          <a:ln>
            <a:noFill/>
          </a:ln>
        </p:spPr>
      </p:pic>
      <p:pic>
        <p:nvPicPr>
          <p:cNvPr id="451" name="Google Shape;451;g21fb8edd29d_2_37"/>
          <p:cNvPicPr preferRelativeResize="0"/>
          <p:nvPr/>
        </p:nvPicPr>
        <p:blipFill>
          <a:blip r:embed="rId6">
            <a:alphaModFix/>
          </a:blip>
          <a:stretch>
            <a:fillRect/>
          </a:stretch>
        </p:blipFill>
        <p:spPr>
          <a:xfrm>
            <a:off x="6937025" y="3822751"/>
            <a:ext cx="5090000" cy="245965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1fb8edd29d_2_51"/>
          <p:cNvSpPr txBox="1"/>
          <p:nvPr>
            <p:ph idx="1" type="body"/>
          </p:nvPr>
        </p:nvSpPr>
        <p:spPr>
          <a:xfrm>
            <a:off x="1981200" y="95013"/>
            <a:ext cx="8229600" cy="5230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t/>
            </a:r>
            <a:endParaRPr sz="2300">
              <a:solidFill>
                <a:srgbClr val="202124"/>
              </a:solidFill>
              <a:highlight>
                <a:srgbClr val="FFFFFF"/>
              </a:highlight>
            </a:endParaRPr>
          </a:p>
          <a:p>
            <a:pPr indent="0" lvl="0" marL="228600" rtl="0" algn="ctr">
              <a:lnSpc>
                <a:spcPct val="150000"/>
              </a:lnSpc>
              <a:spcBef>
                <a:spcPts val="0"/>
              </a:spcBef>
              <a:spcAft>
                <a:spcPts val="0"/>
              </a:spcAft>
              <a:buNone/>
            </a:pPr>
            <a:r>
              <a:rPr b="1" lang="en-US" sz="3000">
                <a:solidFill>
                  <a:srgbClr val="202124"/>
                </a:solidFill>
                <a:highlight>
                  <a:srgbClr val="FFFFFF"/>
                </a:highlight>
              </a:rPr>
              <a:t>OUTPUT SCREENSHOTS</a:t>
            </a:r>
            <a:endParaRPr b="1" sz="3000">
              <a:solidFill>
                <a:srgbClr val="202124"/>
              </a:solidFill>
              <a:highlight>
                <a:srgbClr val="FFFFFF"/>
              </a:highlight>
            </a:endParaRPr>
          </a:p>
          <a:p>
            <a:pPr indent="0" lvl="0" marL="228600" rtl="0" algn="l">
              <a:lnSpc>
                <a:spcPct val="150000"/>
              </a:lnSpc>
              <a:spcBef>
                <a:spcPts val="0"/>
              </a:spcBef>
              <a:spcAft>
                <a:spcPts val="0"/>
              </a:spcAft>
              <a:buNone/>
            </a:pPr>
            <a:r>
              <a:t/>
            </a:r>
            <a:endParaRPr b="1" sz="2300">
              <a:solidFill>
                <a:srgbClr val="202124"/>
              </a:solidFill>
              <a:highlight>
                <a:srgbClr val="FFFFFF"/>
              </a:highlight>
            </a:endParaRPr>
          </a:p>
          <a:p>
            <a:pPr indent="0" lvl="0" marL="457200" rtl="0" algn="just">
              <a:lnSpc>
                <a:spcPct val="150000"/>
              </a:lnSpc>
              <a:spcBef>
                <a:spcPts val="400"/>
              </a:spcBef>
              <a:spcAft>
                <a:spcPts val="0"/>
              </a:spcAft>
              <a:buNone/>
            </a:pPr>
            <a:r>
              <a:t/>
            </a:r>
            <a:endParaRPr sz="2300"/>
          </a:p>
          <a:p>
            <a:pPr indent="0" lvl="0" marL="228600" rtl="0" algn="l">
              <a:lnSpc>
                <a:spcPct val="100000"/>
              </a:lnSpc>
              <a:spcBef>
                <a:spcPts val="0"/>
              </a:spcBef>
              <a:spcAft>
                <a:spcPts val="0"/>
              </a:spcAft>
              <a:buNone/>
            </a:pPr>
            <a:r>
              <a:t/>
            </a:r>
            <a:endParaRPr b="1" sz="2000">
              <a:solidFill>
                <a:srgbClr val="202124"/>
              </a:solidFill>
              <a:highlight>
                <a:srgbClr val="FFFFFF"/>
              </a:highlight>
            </a:endParaRPr>
          </a:p>
          <a:p>
            <a:pPr indent="0" lvl="0" marL="457200" rtl="0" algn="l">
              <a:lnSpc>
                <a:spcPct val="100000"/>
              </a:lnSpc>
              <a:spcBef>
                <a:spcPts val="0"/>
              </a:spcBef>
              <a:spcAft>
                <a:spcPts val="0"/>
              </a:spcAft>
              <a:buClr>
                <a:schemeClr val="dk1"/>
              </a:buClr>
              <a:buSzPts val="21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457" name="Google Shape;457;g21fb8edd29d_2_51"/>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58" name="Google Shape;458;g21fb8edd29d_2_51"/>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459" name="Google Shape;459;g21fb8edd29d_2_51"/>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pic>
        <p:nvPicPr>
          <p:cNvPr id="460" name="Google Shape;460;g21fb8edd29d_2_51"/>
          <p:cNvPicPr preferRelativeResize="0"/>
          <p:nvPr/>
        </p:nvPicPr>
        <p:blipFill>
          <a:blip r:embed="rId4">
            <a:alphaModFix/>
          </a:blip>
          <a:stretch>
            <a:fillRect/>
          </a:stretch>
        </p:blipFill>
        <p:spPr>
          <a:xfrm>
            <a:off x="1919275" y="1558725"/>
            <a:ext cx="8353425" cy="4038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03fc50fc92_1_7"/>
          <p:cNvSpPr txBox="1"/>
          <p:nvPr>
            <p:ph idx="1" type="body"/>
          </p:nvPr>
        </p:nvSpPr>
        <p:spPr>
          <a:xfrm>
            <a:off x="1981200" y="1125838"/>
            <a:ext cx="8229600" cy="52305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chemeClr val="dk1"/>
              </a:buClr>
              <a:buSzPts val="3200"/>
              <a:buNone/>
            </a:pPr>
            <a:r>
              <a:rPr b="1" lang="en-US" sz="3759"/>
              <a:t>RESULTS</a:t>
            </a:r>
            <a:endParaRPr b="1" sz="3759"/>
          </a:p>
          <a:p>
            <a:pPr indent="0" lvl="0" marL="0" rtl="0" algn="l">
              <a:lnSpc>
                <a:spcPct val="100000"/>
              </a:lnSpc>
              <a:spcBef>
                <a:spcPts val="0"/>
              </a:spcBef>
              <a:spcAft>
                <a:spcPts val="0"/>
              </a:spcAft>
              <a:buClr>
                <a:schemeClr val="dk1"/>
              </a:buClr>
              <a:buSzPts val="3200"/>
              <a:buNone/>
            </a:pPr>
            <a:r>
              <a:rPr lang="en-US" sz="2200"/>
              <a:t>  </a:t>
            </a:r>
            <a:endParaRPr sz="2200"/>
          </a:p>
          <a:p>
            <a:pPr indent="-361950" lvl="0" marL="457200" rtl="0" algn="l">
              <a:lnSpc>
                <a:spcPct val="100000"/>
              </a:lnSpc>
              <a:spcBef>
                <a:spcPts val="0"/>
              </a:spcBef>
              <a:spcAft>
                <a:spcPts val="0"/>
              </a:spcAft>
              <a:buClr>
                <a:srgbClr val="202124"/>
              </a:buClr>
              <a:buSzPts val="2100"/>
              <a:buChar char="•"/>
            </a:pPr>
            <a:r>
              <a:rPr lang="en-US" sz="2100">
                <a:solidFill>
                  <a:srgbClr val="202124"/>
                </a:solidFill>
                <a:highlight>
                  <a:schemeClr val="lt1"/>
                </a:highlight>
              </a:rPr>
              <a:t>Our Main model gives an average testing accuracy of 96.2%. The Ridge Regression model accuracy of the testing and training data is exceptionally high for the prediction of temperature metrics of each state.</a:t>
            </a:r>
            <a:endParaRPr sz="2100">
              <a:solidFill>
                <a:srgbClr val="202124"/>
              </a:solidFill>
              <a:highlight>
                <a:schemeClr val="lt1"/>
              </a:highlight>
            </a:endParaRPr>
          </a:p>
          <a:p>
            <a:pPr indent="-361950" lvl="0" marL="457200" rtl="0" algn="l">
              <a:lnSpc>
                <a:spcPct val="100000"/>
              </a:lnSpc>
              <a:spcBef>
                <a:spcPts val="0"/>
              </a:spcBef>
              <a:spcAft>
                <a:spcPts val="0"/>
              </a:spcAft>
              <a:buClr>
                <a:srgbClr val="202124"/>
              </a:buClr>
              <a:buSzPts val="2100"/>
              <a:buChar char="•"/>
            </a:pPr>
            <a:r>
              <a:rPr lang="en-US" sz="2100">
                <a:solidFill>
                  <a:srgbClr val="202124"/>
                </a:solidFill>
                <a:highlight>
                  <a:schemeClr val="lt1"/>
                </a:highlight>
              </a:rPr>
              <a:t>The ridge regression model also provided an exceptionally high accuracy for the precipitation and wind predictions.</a:t>
            </a:r>
            <a:endParaRPr sz="2100">
              <a:solidFill>
                <a:srgbClr val="202124"/>
              </a:solidFill>
              <a:highlight>
                <a:schemeClr val="lt1"/>
              </a:highlight>
            </a:endParaRPr>
          </a:p>
          <a:p>
            <a:pPr indent="-361950" lvl="0" marL="457200" rtl="0" algn="l">
              <a:lnSpc>
                <a:spcPct val="100000"/>
              </a:lnSpc>
              <a:spcBef>
                <a:spcPts val="0"/>
              </a:spcBef>
              <a:spcAft>
                <a:spcPts val="0"/>
              </a:spcAft>
              <a:buClr>
                <a:srgbClr val="202124"/>
              </a:buClr>
              <a:buSzPts val="2100"/>
              <a:buChar char="•"/>
            </a:pPr>
            <a:r>
              <a:rPr lang="en-US" sz="2100">
                <a:solidFill>
                  <a:srgbClr val="202124"/>
                </a:solidFill>
                <a:highlight>
                  <a:schemeClr val="lt1"/>
                </a:highlight>
              </a:rPr>
              <a:t>Able to successfully predict the metrics and train the model effectively in order to get the output of the states that would be the most viable for the installation of Solar Panels and Windmills (Sustainable sources of Energy).</a:t>
            </a:r>
            <a:endParaRPr sz="2100">
              <a:solidFill>
                <a:srgbClr val="202124"/>
              </a:solidFill>
              <a:highlight>
                <a:schemeClr val="lt1"/>
              </a:highlight>
            </a:endParaRPr>
          </a:p>
          <a:p>
            <a:pPr indent="0" lvl="0" marL="457200" rtl="0" algn="l">
              <a:lnSpc>
                <a:spcPct val="150000"/>
              </a:lnSpc>
              <a:spcBef>
                <a:spcPts val="0"/>
              </a:spcBef>
              <a:spcAft>
                <a:spcPts val="0"/>
              </a:spcAft>
              <a:buNone/>
            </a:pPr>
            <a:r>
              <a:t/>
            </a:r>
            <a:endParaRPr sz="2300">
              <a:solidFill>
                <a:srgbClr val="202124"/>
              </a:solidFill>
              <a:highlight>
                <a:srgbClr val="FFFFFF"/>
              </a:highlight>
            </a:endParaRPr>
          </a:p>
          <a:p>
            <a:pPr indent="0" lvl="0" marL="457200" rtl="0" algn="l">
              <a:lnSpc>
                <a:spcPct val="100000"/>
              </a:lnSpc>
              <a:spcBef>
                <a:spcPts val="0"/>
              </a:spcBef>
              <a:spcAft>
                <a:spcPts val="0"/>
              </a:spcAft>
              <a:buClr>
                <a:schemeClr val="dk1"/>
              </a:buClr>
              <a:buSzPts val="21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466" name="Google Shape;466;g203fc50fc92_1_7"/>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7" name="Google Shape;467;g203fc50fc92_1_7"/>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468" name="Google Shape;468;g203fc50fc92_1_7"/>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03fc50fc92_1_14"/>
          <p:cNvSpPr txBox="1"/>
          <p:nvPr>
            <p:ph idx="1" type="body"/>
          </p:nvPr>
        </p:nvSpPr>
        <p:spPr>
          <a:xfrm>
            <a:off x="1981200" y="1125838"/>
            <a:ext cx="8229600" cy="52305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b="1" lang="en-US" sz="3759"/>
              <a:t>FUTURE IMPROVEMENTS AND IMPLEMENTATIONS</a:t>
            </a:r>
            <a:endParaRPr b="1" sz="3759"/>
          </a:p>
          <a:p>
            <a:pPr indent="0" lvl="0" marL="0" rtl="0" algn="l">
              <a:lnSpc>
                <a:spcPct val="100000"/>
              </a:lnSpc>
              <a:spcBef>
                <a:spcPts val="0"/>
              </a:spcBef>
              <a:spcAft>
                <a:spcPts val="0"/>
              </a:spcAft>
              <a:buClr>
                <a:schemeClr val="dk1"/>
              </a:buClr>
              <a:buSzPts val="3200"/>
              <a:buNone/>
            </a:pPr>
            <a:r>
              <a:rPr lang="en-US" sz="2200"/>
              <a:t>  </a:t>
            </a:r>
            <a:endParaRPr sz="2200"/>
          </a:p>
          <a:p>
            <a:pPr indent="-361950" lvl="0" marL="457200" rtl="0" algn="l">
              <a:lnSpc>
                <a:spcPct val="100000"/>
              </a:lnSpc>
              <a:spcBef>
                <a:spcPts val="0"/>
              </a:spcBef>
              <a:spcAft>
                <a:spcPts val="0"/>
              </a:spcAft>
              <a:buClr>
                <a:srgbClr val="202124"/>
              </a:buClr>
              <a:buSzPts val="2100"/>
              <a:buChar char="•"/>
            </a:pPr>
            <a:r>
              <a:rPr lang="en-US" sz="2100">
                <a:solidFill>
                  <a:srgbClr val="202124"/>
                </a:solidFill>
                <a:highlight>
                  <a:schemeClr val="lt1"/>
                </a:highlight>
              </a:rPr>
              <a:t>Furthermore we’ll try to implement Random Forest Regression, KNN, XGBoost etc to compare which model gives better results in the machine learning module (prediction module).</a:t>
            </a:r>
            <a:endParaRPr sz="2100">
              <a:solidFill>
                <a:srgbClr val="202124"/>
              </a:solidFill>
              <a:highlight>
                <a:schemeClr val="lt1"/>
              </a:highlight>
            </a:endParaRPr>
          </a:p>
          <a:p>
            <a:pPr indent="0" lvl="0" marL="457200" rtl="0" algn="l">
              <a:lnSpc>
                <a:spcPct val="100000"/>
              </a:lnSpc>
              <a:spcBef>
                <a:spcPts val="0"/>
              </a:spcBef>
              <a:spcAft>
                <a:spcPts val="0"/>
              </a:spcAft>
              <a:buNone/>
            </a:pPr>
            <a:r>
              <a:t/>
            </a:r>
            <a:endParaRPr sz="2100">
              <a:solidFill>
                <a:srgbClr val="202124"/>
              </a:solidFill>
              <a:highlight>
                <a:schemeClr val="lt1"/>
              </a:highlight>
            </a:endParaRPr>
          </a:p>
          <a:p>
            <a:pPr indent="0" lvl="0" marL="457200" rtl="0" algn="l">
              <a:lnSpc>
                <a:spcPct val="150000"/>
              </a:lnSpc>
              <a:spcBef>
                <a:spcPts val="0"/>
              </a:spcBef>
              <a:spcAft>
                <a:spcPts val="0"/>
              </a:spcAft>
              <a:buNone/>
            </a:pPr>
            <a:r>
              <a:t/>
            </a:r>
            <a:endParaRPr sz="2300">
              <a:solidFill>
                <a:srgbClr val="202124"/>
              </a:solidFill>
              <a:highlight>
                <a:srgbClr val="FFFFFF"/>
              </a:highlight>
            </a:endParaRPr>
          </a:p>
          <a:p>
            <a:pPr indent="0" lvl="0" marL="457200" rtl="0" algn="l">
              <a:lnSpc>
                <a:spcPct val="100000"/>
              </a:lnSpc>
              <a:spcBef>
                <a:spcPts val="0"/>
              </a:spcBef>
              <a:spcAft>
                <a:spcPts val="0"/>
              </a:spcAft>
              <a:buClr>
                <a:schemeClr val="dk1"/>
              </a:buClr>
              <a:buSzPts val="2100"/>
              <a:buNone/>
            </a:pPr>
            <a:r>
              <a:t/>
            </a:r>
            <a:endParaRPr sz="2100">
              <a:solidFill>
                <a:srgbClr val="202124"/>
              </a:solidFill>
              <a:highlight>
                <a:srgbClr val="FFFFFF"/>
              </a:highlight>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None/>
            </a:pPr>
            <a:r>
              <a:t/>
            </a:r>
            <a:endParaRPr sz="3300"/>
          </a:p>
        </p:txBody>
      </p:sp>
      <p:sp>
        <p:nvSpPr>
          <p:cNvPr id="474" name="Google Shape;474;g203fc50fc92_1_14"/>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75" name="Google Shape;475;g203fc50fc92_1_14"/>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476" name="Google Shape;476;g203fc50fc92_1_14"/>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
          <p:cNvSpPr txBox="1"/>
          <p:nvPr>
            <p:ph type="title"/>
          </p:nvPr>
        </p:nvSpPr>
        <p:spPr>
          <a:xfrm>
            <a:off x="1981200" y="5084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Calibri"/>
              <a:buNone/>
            </a:pPr>
            <a:r>
              <a:rPr b="1" lang="en-US" sz="3000"/>
              <a:t>MAJOR LIBRARIES USED IN THE PROJECT</a:t>
            </a:r>
            <a:endParaRPr b="1" sz="3000"/>
          </a:p>
        </p:txBody>
      </p:sp>
      <p:sp>
        <p:nvSpPr>
          <p:cNvPr id="483" name="Google Shape;483;p8"/>
          <p:cNvSpPr txBox="1"/>
          <p:nvPr>
            <p:ph idx="1" type="body"/>
          </p:nvPr>
        </p:nvSpPr>
        <p:spPr>
          <a:xfrm>
            <a:off x="1725700" y="1600200"/>
            <a:ext cx="8792700" cy="5121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60"/>
              </a:spcBef>
              <a:spcAft>
                <a:spcPts val="0"/>
              </a:spcAft>
              <a:buClr>
                <a:srgbClr val="151515"/>
              </a:buClr>
              <a:buSzPts val="1800"/>
              <a:buNone/>
            </a:pPr>
            <a:r>
              <a:rPr lang="en-US" sz="1800">
                <a:solidFill>
                  <a:srgbClr val="151515"/>
                </a:solidFill>
                <a:highlight>
                  <a:schemeClr val="lt1"/>
                </a:highlight>
              </a:rPr>
              <a:t>We'll use the the python libraries </a:t>
            </a:r>
            <a:r>
              <a:rPr lang="en-US" sz="1800" u="sng">
                <a:solidFill>
                  <a:srgbClr val="151515"/>
                </a:solidFill>
                <a:highlight>
                  <a:schemeClr val="lt1"/>
                </a:highlight>
                <a:hlinkClick r:id="rId3">
                  <a:extLst>
                    <a:ext uri="{A12FA001-AC4F-418D-AE19-62706E023703}">
                      <ahyp:hlinkClr val="tx"/>
                    </a:ext>
                  </a:extLst>
                </a:hlinkClick>
              </a:rPr>
              <a:t>pandas</a:t>
            </a:r>
            <a:r>
              <a:rPr lang="en-US" sz="1800">
                <a:solidFill>
                  <a:srgbClr val="151515"/>
                </a:solidFill>
                <a:highlight>
                  <a:schemeClr val="lt1"/>
                </a:highlight>
              </a:rPr>
              <a:t>, </a:t>
            </a:r>
            <a:r>
              <a:rPr lang="en-US" sz="1800" u="sng">
                <a:solidFill>
                  <a:srgbClr val="151515"/>
                </a:solidFill>
                <a:highlight>
                  <a:schemeClr val="lt1"/>
                </a:highlight>
                <a:hlinkClick r:id="rId4">
                  <a:extLst>
                    <a:ext uri="{A12FA001-AC4F-418D-AE19-62706E023703}">
                      <ahyp:hlinkClr val="tx"/>
                    </a:ext>
                  </a:extLst>
                </a:hlinkClick>
              </a:rPr>
              <a:t>matplotlib</a:t>
            </a:r>
            <a:r>
              <a:rPr lang="en-US" sz="1800">
                <a:solidFill>
                  <a:srgbClr val="151515"/>
                </a:solidFill>
                <a:highlight>
                  <a:schemeClr val="lt1"/>
                </a:highlight>
              </a:rPr>
              <a:t>, </a:t>
            </a:r>
            <a:r>
              <a:rPr lang="en-US" sz="1800" u="sng">
                <a:solidFill>
                  <a:srgbClr val="151515"/>
                </a:solidFill>
                <a:highlight>
                  <a:schemeClr val="lt1"/>
                </a:highlight>
                <a:hlinkClick r:id="rId5">
                  <a:extLst>
                    <a:ext uri="{A12FA001-AC4F-418D-AE19-62706E023703}">
                      <ahyp:hlinkClr val="tx"/>
                    </a:ext>
                  </a:extLst>
                </a:hlinkClick>
              </a:rPr>
              <a:t>plotly</a:t>
            </a:r>
            <a:r>
              <a:rPr lang="en-US" sz="1800">
                <a:solidFill>
                  <a:srgbClr val="151515"/>
                </a:solidFill>
                <a:highlight>
                  <a:schemeClr val="lt1"/>
                </a:highlight>
              </a:rPr>
              <a:t> and </a:t>
            </a:r>
            <a:r>
              <a:rPr lang="en-US" sz="1800" u="sng">
                <a:solidFill>
                  <a:srgbClr val="151515"/>
                </a:solidFill>
                <a:highlight>
                  <a:schemeClr val="lt1"/>
                </a:highlight>
                <a:hlinkClick r:id="rId6">
                  <a:extLst>
                    <a:ext uri="{A12FA001-AC4F-418D-AE19-62706E023703}">
                      <ahyp:hlinkClr val="tx"/>
                    </a:ext>
                  </a:extLst>
                </a:hlinkClick>
              </a:rPr>
              <a:t>folium</a:t>
            </a:r>
            <a:r>
              <a:rPr lang="en-US" sz="1800">
                <a:solidFill>
                  <a:srgbClr val="151515"/>
                </a:solidFill>
                <a:highlight>
                  <a:schemeClr val="lt1"/>
                </a:highlight>
              </a:rPr>
              <a:t> to do exploratory data analysis on the weather dataset.</a:t>
            </a:r>
            <a:endParaRPr sz="1800">
              <a:solidFill>
                <a:srgbClr val="151515"/>
              </a:solidFill>
              <a:highlight>
                <a:schemeClr val="lt1"/>
              </a:highlight>
            </a:endParaRPr>
          </a:p>
          <a:p>
            <a:pPr indent="0" lvl="0" marL="0" rtl="0" algn="l">
              <a:lnSpc>
                <a:spcPct val="90000"/>
              </a:lnSpc>
              <a:spcBef>
                <a:spcPts val="360"/>
              </a:spcBef>
              <a:spcAft>
                <a:spcPts val="0"/>
              </a:spcAft>
              <a:buClr>
                <a:schemeClr val="dk1"/>
              </a:buClr>
              <a:buSzPts val="1800"/>
              <a:buNone/>
            </a:pPr>
            <a:r>
              <a:t/>
            </a:r>
            <a:endParaRPr sz="1800">
              <a:solidFill>
                <a:srgbClr val="151515"/>
              </a:solidFill>
              <a:highlight>
                <a:schemeClr val="lt1"/>
              </a:highlight>
            </a:endParaRPr>
          </a:p>
          <a:p>
            <a:pPr indent="-342900" lvl="0" marL="457200" rtl="0" algn="l">
              <a:lnSpc>
                <a:spcPct val="90000"/>
              </a:lnSpc>
              <a:spcBef>
                <a:spcPts val="360"/>
              </a:spcBef>
              <a:spcAft>
                <a:spcPts val="0"/>
              </a:spcAft>
              <a:buClr>
                <a:srgbClr val="151515"/>
              </a:buClr>
              <a:buSzPts val="1800"/>
              <a:buFont typeface="Calibri"/>
              <a:buChar char="•"/>
            </a:pPr>
            <a:r>
              <a:rPr b="1" lang="en-US" sz="1800">
                <a:solidFill>
                  <a:srgbClr val="151515"/>
                </a:solidFill>
                <a:highlight>
                  <a:schemeClr val="lt1"/>
                </a:highlight>
              </a:rPr>
              <a:t>Pandas - </a:t>
            </a:r>
            <a:endParaRPr b="1" sz="1800">
              <a:solidFill>
                <a:srgbClr val="151515"/>
              </a:solidFill>
              <a:highlight>
                <a:schemeClr val="lt1"/>
              </a:highlight>
            </a:endParaRPr>
          </a:p>
          <a:p>
            <a:pPr indent="0" lvl="0" marL="457200" rtl="0" algn="l">
              <a:lnSpc>
                <a:spcPct val="90000"/>
              </a:lnSpc>
              <a:spcBef>
                <a:spcPts val="360"/>
              </a:spcBef>
              <a:spcAft>
                <a:spcPts val="0"/>
              </a:spcAft>
              <a:buClr>
                <a:srgbClr val="151515"/>
              </a:buClr>
              <a:buSzPts val="1600"/>
              <a:buNone/>
            </a:pPr>
            <a:r>
              <a:rPr lang="en-US" sz="1600">
                <a:solidFill>
                  <a:srgbClr val="151515"/>
                </a:solidFill>
                <a:highlight>
                  <a:schemeClr val="lt1"/>
                </a:highlight>
              </a:rPr>
              <a:t>The quality of data is the most crucial element of any business intelligence strategy. Data cleaning is the process of fixing or removing incorrect, corrupted, incorrectly formatted, duplicate, or incomplete data within a dataset. This will be done using pandas.</a:t>
            </a:r>
            <a:endParaRPr sz="1600">
              <a:solidFill>
                <a:srgbClr val="151515"/>
              </a:solidFill>
              <a:highlight>
                <a:schemeClr val="lt1"/>
              </a:highlight>
            </a:endParaRPr>
          </a:p>
          <a:p>
            <a:pPr indent="-342900" lvl="0" marL="457200" rtl="0" algn="l">
              <a:lnSpc>
                <a:spcPct val="115000"/>
              </a:lnSpc>
              <a:spcBef>
                <a:spcPts val="360"/>
              </a:spcBef>
              <a:spcAft>
                <a:spcPts val="0"/>
              </a:spcAft>
              <a:buClr>
                <a:srgbClr val="151515"/>
              </a:buClr>
              <a:buSzPts val="1800"/>
              <a:buFont typeface="Calibri"/>
              <a:buChar char="•"/>
            </a:pPr>
            <a:r>
              <a:rPr b="1" lang="en-US" sz="1800">
                <a:solidFill>
                  <a:srgbClr val="151515"/>
                </a:solidFill>
                <a:highlight>
                  <a:schemeClr val="lt1"/>
                </a:highlight>
              </a:rPr>
              <a:t>Matplotlib and Plotly-</a:t>
            </a:r>
            <a:endParaRPr b="1" sz="1800">
              <a:solidFill>
                <a:srgbClr val="151515"/>
              </a:solidFill>
              <a:highlight>
                <a:schemeClr val="lt1"/>
              </a:highlight>
            </a:endParaRPr>
          </a:p>
          <a:p>
            <a:pPr indent="0" lvl="0" marL="457200" rtl="0" algn="l">
              <a:lnSpc>
                <a:spcPct val="100000"/>
              </a:lnSpc>
              <a:spcBef>
                <a:spcPts val="0"/>
              </a:spcBef>
              <a:spcAft>
                <a:spcPts val="0"/>
              </a:spcAft>
              <a:buClr>
                <a:srgbClr val="151515"/>
              </a:buClr>
              <a:buSzPts val="1600"/>
              <a:buNone/>
            </a:pPr>
            <a:r>
              <a:rPr lang="en-US" sz="1600">
                <a:solidFill>
                  <a:srgbClr val="151515"/>
                </a:solidFill>
                <a:highlight>
                  <a:schemeClr val="lt1"/>
                </a:highlight>
              </a:rPr>
              <a:t>Matplotlib is a quick and straightforward tool for creating visualizations within Python. The verbosity required to make anything more than a basic plot makes it more suitable for an initial exploratory analysis or a minimalist design. Matplotlib is also a great place for new Python users to start their </a:t>
            </a:r>
            <a:r>
              <a:rPr lang="en-US" sz="1600">
                <a:solidFill>
                  <a:srgbClr val="151515"/>
                </a:solidFill>
                <a:highlight>
                  <a:schemeClr val="lt1"/>
                </a:highlight>
                <a:uFill>
                  <a:noFill/>
                </a:uFill>
                <a:hlinkClick r:id="rId7">
                  <a:extLst>
                    <a:ext uri="{A12FA001-AC4F-418D-AE19-62706E023703}">
                      <ahyp:hlinkClr val="tx"/>
                    </a:ext>
                  </a:extLst>
                </a:hlinkClick>
              </a:rPr>
              <a:t>data visualization</a:t>
            </a:r>
            <a:r>
              <a:rPr lang="en-US" sz="1600">
                <a:solidFill>
                  <a:srgbClr val="151515"/>
                </a:solidFill>
                <a:highlight>
                  <a:schemeClr val="lt1"/>
                </a:highlight>
              </a:rPr>
              <a:t> education, because each plot element is declared explicitly in a logical manner.</a:t>
            </a:r>
            <a:endParaRPr sz="1600">
              <a:solidFill>
                <a:srgbClr val="151515"/>
              </a:solidFill>
              <a:highlight>
                <a:schemeClr val="lt1"/>
              </a:highlight>
            </a:endParaRPr>
          </a:p>
          <a:p>
            <a:pPr indent="0" lvl="0" marL="457200" rtl="0" algn="l">
              <a:lnSpc>
                <a:spcPct val="100000"/>
              </a:lnSpc>
              <a:spcBef>
                <a:spcPts val="1500"/>
              </a:spcBef>
              <a:spcAft>
                <a:spcPts val="0"/>
              </a:spcAft>
              <a:buClr>
                <a:srgbClr val="151515"/>
              </a:buClr>
              <a:buSzPts val="1600"/>
              <a:buNone/>
            </a:pPr>
            <a:r>
              <a:rPr lang="en-US" sz="1600">
                <a:solidFill>
                  <a:srgbClr val="151515"/>
                </a:solidFill>
                <a:highlight>
                  <a:schemeClr val="lt1"/>
                </a:highlight>
              </a:rPr>
              <a:t>Plotly, on the other hand, is a more sophisticated data visualization tool that is better suited for creating elaborate plots more efficiently. The interactivity and elegant aesthetics that come with </a:t>
            </a:r>
            <a:r>
              <a:rPr lang="en-US" sz="1600">
                <a:solidFill>
                  <a:srgbClr val="151515"/>
                </a:solidFill>
                <a:highlight>
                  <a:schemeClr val="lt1"/>
                </a:highlight>
                <a:uFill>
                  <a:noFill/>
                </a:uFill>
                <a:hlinkClick r:id="rId8">
                  <a:extLst>
                    <a:ext uri="{A12FA001-AC4F-418D-AE19-62706E023703}">
                      <ahyp:hlinkClr val="tx"/>
                    </a:ext>
                  </a:extLst>
                </a:hlinkClick>
              </a:rPr>
              <a:t>plotly</a:t>
            </a:r>
            <a:r>
              <a:rPr lang="en-US" sz="1600">
                <a:solidFill>
                  <a:srgbClr val="151515"/>
                </a:solidFill>
                <a:highlight>
                  <a:schemeClr val="lt1"/>
                </a:highlight>
              </a:rPr>
              <a:t> are benefits that cannot be ignored.</a:t>
            </a:r>
            <a:endParaRPr sz="1600">
              <a:solidFill>
                <a:srgbClr val="151515"/>
              </a:solidFill>
              <a:highlight>
                <a:schemeClr val="lt1"/>
              </a:highlight>
            </a:endParaRPr>
          </a:p>
          <a:p>
            <a:pPr indent="0" lvl="0" marL="457200" rtl="0" algn="l">
              <a:lnSpc>
                <a:spcPct val="100000"/>
              </a:lnSpc>
              <a:spcBef>
                <a:spcPts val="1500"/>
              </a:spcBef>
              <a:spcAft>
                <a:spcPts val="0"/>
              </a:spcAft>
              <a:buClr>
                <a:schemeClr val="dk1"/>
              </a:buClr>
              <a:buSzPts val="1600"/>
              <a:buNone/>
            </a:pPr>
            <a:r>
              <a:t/>
            </a:r>
            <a:endParaRPr sz="1600">
              <a:solidFill>
                <a:srgbClr val="151515"/>
              </a:solidFill>
              <a:highlight>
                <a:schemeClr val="lt1"/>
              </a:highlight>
            </a:endParaRPr>
          </a:p>
          <a:p>
            <a:pPr indent="0" lvl="0" marL="914400" rtl="0" algn="l">
              <a:lnSpc>
                <a:spcPct val="115000"/>
              </a:lnSpc>
              <a:spcBef>
                <a:spcPts val="1500"/>
              </a:spcBef>
              <a:spcAft>
                <a:spcPts val="0"/>
              </a:spcAft>
              <a:buClr>
                <a:schemeClr val="dk1"/>
              </a:buClr>
              <a:buSzPts val="1600"/>
              <a:buNone/>
            </a:pPr>
            <a:r>
              <a:t/>
            </a:r>
            <a:endParaRPr sz="1600">
              <a:solidFill>
                <a:srgbClr val="151515"/>
              </a:solidFill>
              <a:highlight>
                <a:schemeClr val="lt1"/>
              </a:highlight>
            </a:endParaRPr>
          </a:p>
          <a:p>
            <a:pPr indent="0" lvl="0" marL="914400" rtl="0" algn="l">
              <a:lnSpc>
                <a:spcPct val="115000"/>
              </a:lnSpc>
              <a:spcBef>
                <a:spcPts val="1500"/>
              </a:spcBef>
              <a:spcAft>
                <a:spcPts val="0"/>
              </a:spcAft>
              <a:buClr>
                <a:schemeClr val="dk1"/>
              </a:buClr>
              <a:buSzPts val="1800"/>
              <a:buNone/>
            </a:pPr>
            <a:r>
              <a:t/>
            </a:r>
            <a:endParaRPr b="1" sz="1800">
              <a:highlight>
                <a:srgbClr val="FFFFFF"/>
              </a:highlight>
            </a:endParaRPr>
          </a:p>
          <a:p>
            <a:pPr indent="0" lvl="0" marL="457200" rtl="0" algn="l">
              <a:lnSpc>
                <a:spcPct val="90000"/>
              </a:lnSpc>
              <a:spcBef>
                <a:spcPts val="1500"/>
              </a:spcBef>
              <a:spcAft>
                <a:spcPts val="0"/>
              </a:spcAft>
              <a:buClr>
                <a:schemeClr val="dk1"/>
              </a:buClr>
              <a:buSzPts val="1800"/>
              <a:buNone/>
            </a:pPr>
            <a:r>
              <a:t/>
            </a:r>
            <a:endParaRPr sz="1800">
              <a:solidFill>
                <a:srgbClr val="BDC1C6"/>
              </a:solidFill>
              <a:highlight>
                <a:srgbClr val="202124"/>
              </a:highlight>
              <a:latin typeface="Arial"/>
              <a:ea typeface="Arial"/>
              <a:cs typeface="Arial"/>
              <a:sym typeface="Arial"/>
            </a:endParaRPr>
          </a:p>
          <a:p>
            <a:pPr indent="0" lvl="0" marL="457200" rtl="0" algn="l">
              <a:lnSpc>
                <a:spcPct val="90000"/>
              </a:lnSpc>
              <a:spcBef>
                <a:spcPts val="360"/>
              </a:spcBef>
              <a:spcAft>
                <a:spcPts val="0"/>
              </a:spcAft>
              <a:buClr>
                <a:schemeClr val="dk1"/>
              </a:buClr>
              <a:buSzPts val="1800"/>
              <a:buNone/>
            </a:pPr>
            <a:r>
              <a:t/>
            </a:r>
            <a:endParaRPr sz="1800">
              <a:solidFill>
                <a:srgbClr val="292929"/>
              </a:solidFill>
              <a:highlight>
                <a:srgbClr val="FFFFFF"/>
              </a:highlight>
              <a:latin typeface="Arial"/>
              <a:ea typeface="Arial"/>
              <a:cs typeface="Arial"/>
              <a:sym typeface="Arial"/>
            </a:endParaRPr>
          </a:p>
        </p:txBody>
      </p:sp>
      <p:sp>
        <p:nvSpPr>
          <p:cNvPr id="484" name="Google Shape;484;p8"/>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85" name="Google Shape;485;p8"/>
          <p:cNvPicPr preferRelativeResize="0"/>
          <p:nvPr/>
        </p:nvPicPr>
        <p:blipFill rotWithShape="1">
          <a:blip r:embed="rId9">
            <a:alphaModFix/>
          </a:blip>
          <a:srcRect b="0" l="0" r="0" t="0"/>
          <a:stretch/>
        </p:blipFill>
        <p:spPr>
          <a:xfrm>
            <a:off x="436876" y="278650"/>
            <a:ext cx="1544325" cy="521050"/>
          </a:xfrm>
          <a:prstGeom prst="rect">
            <a:avLst/>
          </a:prstGeom>
          <a:noFill/>
          <a:ln>
            <a:noFill/>
          </a:ln>
        </p:spPr>
      </p:pic>
      <p:sp>
        <p:nvSpPr>
          <p:cNvPr id="486" name="Google Shape;486;p8"/>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f339484a4d_1_21"/>
          <p:cNvSpPr txBox="1"/>
          <p:nvPr>
            <p:ph idx="1" type="body"/>
          </p:nvPr>
        </p:nvSpPr>
        <p:spPr>
          <a:xfrm>
            <a:off x="497825" y="895763"/>
            <a:ext cx="8229600" cy="52305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b="1" lang="en-US"/>
              <a:t>EXISTING SYSTEM</a:t>
            </a:r>
            <a:endParaRPr b="1"/>
          </a:p>
          <a:p>
            <a:pPr indent="0" lvl="0" marL="0" rtl="0" algn="l">
              <a:lnSpc>
                <a:spcPct val="100000"/>
              </a:lnSpc>
              <a:spcBef>
                <a:spcPts val="0"/>
              </a:spcBef>
              <a:spcAft>
                <a:spcPts val="0"/>
              </a:spcAft>
              <a:buClr>
                <a:schemeClr val="dk1"/>
              </a:buClr>
              <a:buSzPts val="3200"/>
              <a:buNone/>
            </a:pPr>
            <a:r>
              <a:rPr lang="en-US" sz="2200"/>
              <a:t>  </a:t>
            </a:r>
            <a:endParaRPr sz="2200"/>
          </a:p>
          <a:p>
            <a:pPr indent="-355600" lvl="0" marL="457200" rtl="0" algn="l">
              <a:lnSpc>
                <a:spcPct val="100000"/>
              </a:lnSpc>
              <a:spcBef>
                <a:spcPts val="0"/>
              </a:spcBef>
              <a:spcAft>
                <a:spcPts val="0"/>
              </a:spcAft>
              <a:buSzPts val="2000"/>
              <a:buChar char="•"/>
            </a:pPr>
            <a:r>
              <a:rPr lang="en-US" sz="2000"/>
              <a:t>The current system used is </a:t>
            </a:r>
            <a:r>
              <a:rPr b="1" lang="en-US" sz="2000"/>
              <a:t>SAR</a:t>
            </a:r>
            <a:r>
              <a:rPr lang="en-US" sz="2000"/>
              <a:t> which is </a:t>
            </a:r>
            <a:r>
              <a:rPr b="1" lang="en-US" sz="2000"/>
              <a:t>Synthetic Aperture Radar</a:t>
            </a:r>
            <a:r>
              <a:rPr lang="en-US" sz="2000"/>
              <a:t> which is well suited for satellite imagery and mapping since its use of microwaves allows it to image both day and night  and in near-all weather conditions. But they are still prone to disadvantages such as :</a:t>
            </a:r>
            <a:endParaRPr sz="2000"/>
          </a:p>
          <a:p>
            <a:pPr indent="-355600" lvl="0" marL="457200" rtl="0" algn="l">
              <a:lnSpc>
                <a:spcPct val="100000"/>
              </a:lnSpc>
              <a:spcBef>
                <a:spcPts val="0"/>
              </a:spcBef>
              <a:spcAft>
                <a:spcPts val="0"/>
              </a:spcAft>
              <a:buSzPts val="2000"/>
              <a:buChar char="•"/>
            </a:pPr>
            <a:r>
              <a:rPr lang="en-US" sz="2000"/>
              <a:t>High speckle noise</a:t>
            </a:r>
            <a:endParaRPr sz="2000"/>
          </a:p>
          <a:p>
            <a:pPr indent="-355600" lvl="0" marL="457200" rtl="0" algn="l">
              <a:lnSpc>
                <a:spcPct val="100000"/>
              </a:lnSpc>
              <a:spcBef>
                <a:spcPts val="0"/>
              </a:spcBef>
              <a:spcAft>
                <a:spcPts val="0"/>
              </a:spcAft>
              <a:buSzPts val="2000"/>
              <a:buChar char="•"/>
            </a:pPr>
            <a:r>
              <a:rPr lang="en-US" sz="2000"/>
              <a:t>Shadows</a:t>
            </a:r>
            <a:endParaRPr sz="2000"/>
          </a:p>
          <a:p>
            <a:pPr indent="-355600" lvl="0" marL="457200" rtl="0" algn="l">
              <a:lnSpc>
                <a:spcPct val="100000"/>
              </a:lnSpc>
              <a:spcBef>
                <a:spcPts val="0"/>
              </a:spcBef>
              <a:spcAft>
                <a:spcPts val="0"/>
              </a:spcAft>
              <a:buSzPts val="2000"/>
              <a:buChar char="•"/>
            </a:pPr>
            <a:r>
              <a:rPr lang="en-US" sz="2000"/>
              <a:t>Distortions</a:t>
            </a:r>
            <a:endParaRPr sz="2000"/>
          </a:p>
          <a:p>
            <a:pPr indent="-355600" lvl="0" marL="457200" rtl="0" algn="l">
              <a:lnSpc>
                <a:spcPct val="100000"/>
              </a:lnSpc>
              <a:spcBef>
                <a:spcPts val="0"/>
              </a:spcBef>
              <a:spcAft>
                <a:spcPts val="0"/>
              </a:spcAft>
              <a:buSzPts val="2000"/>
              <a:buChar char="•"/>
            </a:pPr>
            <a:r>
              <a:rPr lang="en-US" sz="2000"/>
              <a:t>Uneven grayscale distribution</a:t>
            </a:r>
            <a:endParaRPr sz="2000"/>
          </a:p>
          <a:p>
            <a:pPr indent="-355600" lvl="0" marL="457200" rtl="0" algn="l">
              <a:lnSpc>
                <a:spcPct val="100000"/>
              </a:lnSpc>
              <a:spcBef>
                <a:spcPts val="0"/>
              </a:spcBef>
              <a:spcAft>
                <a:spcPts val="0"/>
              </a:spcAft>
              <a:buSzPts val="2000"/>
              <a:buChar char="•"/>
            </a:pPr>
            <a:r>
              <a:rPr lang="en-US" sz="2000"/>
              <a:t>Existence of external Interference factors.</a:t>
            </a:r>
            <a:endParaRPr sz="2000"/>
          </a:p>
          <a:p>
            <a:pPr indent="-139700" lvl="0" marL="342900" rtl="0" algn="l">
              <a:lnSpc>
                <a:spcPct val="100000"/>
              </a:lnSpc>
              <a:spcBef>
                <a:spcPts val="640"/>
              </a:spcBef>
              <a:spcAft>
                <a:spcPts val="0"/>
              </a:spcAft>
              <a:buClr>
                <a:schemeClr val="dk1"/>
              </a:buClr>
              <a:buSzPts val="3200"/>
              <a:buNone/>
            </a:pPr>
            <a:r>
              <a:t/>
            </a:r>
            <a:endParaRPr/>
          </a:p>
        </p:txBody>
      </p:sp>
      <p:sp>
        <p:nvSpPr>
          <p:cNvPr id="116" name="Google Shape;116;g1f339484a4d_1_21"/>
          <p:cNvSpPr txBox="1"/>
          <p:nvPr>
            <p:ph idx="12" type="sldNum"/>
          </p:nvPr>
        </p:nvSpPr>
        <p:spPr>
          <a:xfrm>
            <a:off x="8077200" y="6356351"/>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7" name="Google Shape;117;g1f339484a4d_1_21"/>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118" name="Google Shape;118;g1f339484a4d_1_21"/>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pic>
        <p:nvPicPr>
          <p:cNvPr id="119" name="Google Shape;119;g1f339484a4d_1_21"/>
          <p:cNvPicPr preferRelativeResize="0"/>
          <p:nvPr/>
        </p:nvPicPr>
        <p:blipFill>
          <a:blip r:embed="rId4">
            <a:alphaModFix/>
          </a:blip>
          <a:stretch>
            <a:fillRect/>
          </a:stretch>
        </p:blipFill>
        <p:spPr>
          <a:xfrm>
            <a:off x="7227275" y="3319248"/>
            <a:ext cx="4208076" cy="28070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9"/>
          <p:cNvSpPr txBox="1"/>
          <p:nvPr>
            <p:ph type="title"/>
          </p:nvPr>
        </p:nvSpPr>
        <p:spPr>
          <a:xfrm>
            <a:off x="1981200" y="5084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000"/>
              <a:buFont typeface="Calibri"/>
              <a:buNone/>
            </a:pPr>
            <a:r>
              <a:rPr b="1" lang="en-US" sz="3000"/>
              <a:t>MAJOR LIBRARIES USED IN THE PROJECT</a:t>
            </a:r>
            <a:endParaRPr b="1" sz="3000"/>
          </a:p>
        </p:txBody>
      </p:sp>
      <p:sp>
        <p:nvSpPr>
          <p:cNvPr id="493" name="Google Shape;493;p9"/>
          <p:cNvSpPr txBox="1"/>
          <p:nvPr>
            <p:ph idx="1" type="body"/>
          </p:nvPr>
        </p:nvSpPr>
        <p:spPr>
          <a:xfrm>
            <a:off x="1725700" y="1600200"/>
            <a:ext cx="8792700" cy="5121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60"/>
              </a:spcBef>
              <a:spcAft>
                <a:spcPts val="0"/>
              </a:spcAft>
              <a:buClr>
                <a:schemeClr val="dk1"/>
              </a:buClr>
              <a:buSzPts val="2100"/>
              <a:buNone/>
            </a:pPr>
            <a:r>
              <a:rPr lang="en-US" sz="2100">
                <a:highlight>
                  <a:schemeClr val="lt1"/>
                </a:highlight>
                <a:latin typeface="Arial"/>
                <a:ea typeface="Arial"/>
                <a:cs typeface="Arial"/>
                <a:sym typeface="Arial"/>
              </a:rPr>
              <a:t>We'll use the the python libraries </a:t>
            </a:r>
            <a:r>
              <a:rPr lang="en-US" sz="2100" u="sng">
                <a:solidFill>
                  <a:schemeClr val="hlink"/>
                </a:solidFill>
                <a:highlight>
                  <a:schemeClr val="lt1"/>
                </a:highlight>
                <a:latin typeface="Arial"/>
                <a:ea typeface="Arial"/>
                <a:cs typeface="Arial"/>
                <a:sym typeface="Arial"/>
                <a:hlinkClick r:id="rId3"/>
              </a:rPr>
              <a:t>pandas</a:t>
            </a:r>
            <a:r>
              <a:rPr lang="en-US" sz="2100">
                <a:highlight>
                  <a:schemeClr val="lt1"/>
                </a:highlight>
                <a:latin typeface="Arial"/>
                <a:ea typeface="Arial"/>
                <a:cs typeface="Arial"/>
                <a:sym typeface="Arial"/>
              </a:rPr>
              <a:t>, </a:t>
            </a:r>
            <a:r>
              <a:rPr lang="en-US" sz="2100" u="sng">
                <a:solidFill>
                  <a:schemeClr val="hlink"/>
                </a:solidFill>
                <a:highlight>
                  <a:schemeClr val="lt1"/>
                </a:highlight>
                <a:latin typeface="Arial"/>
                <a:ea typeface="Arial"/>
                <a:cs typeface="Arial"/>
                <a:sym typeface="Arial"/>
                <a:hlinkClick r:id="rId4"/>
              </a:rPr>
              <a:t>matplotlib</a:t>
            </a:r>
            <a:r>
              <a:rPr lang="en-US" sz="2100">
                <a:highlight>
                  <a:schemeClr val="lt1"/>
                </a:highlight>
                <a:latin typeface="Arial"/>
                <a:ea typeface="Arial"/>
                <a:cs typeface="Arial"/>
                <a:sym typeface="Arial"/>
              </a:rPr>
              <a:t>, </a:t>
            </a:r>
            <a:r>
              <a:rPr lang="en-US" sz="2100" u="sng">
                <a:solidFill>
                  <a:schemeClr val="hlink"/>
                </a:solidFill>
                <a:highlight>
                  <a:schemeClr val="lt1"/>
                </a:highlight>
                <a:latin typeface="Arial"/>
                <a:ea typeface="Arial"/>
                <a:cs typeface="Arial"/>
                <a:sym typeface="Arial"/>
                <a:hlinkClick r:id="rId5"/>
              </a:rPr>
              <a:t>plotly</a:t>
            </a:r>
            <a:r>
              <a:rPr lang="en-US" sz="2100">
                <a:highlight>
                  <a:schemeClr val="lt1"/>
                </a:highlight>
                <a:latin typeface="Arial"/>
                <a:ea typeface="Arial"/>
                <a:cs typeface="Arial"/>
                <a:sym typeface="Arial"/>
              </a:rPr>
              <a:t> and </a:t>
            </a:r>
            <a:r>
              <a:rPr lang="en-US" sz="2100" u="sng">
                <a:solidFill>
                  <a:schemeClr val="hlink"/>
                </a:solidFill>
                <a:highlight>
                  <a:schemeClr val="lt1"/>
                </a:highlight>
                <a:latin typeface="Arial"/>
                <a:ea typeface="Arial"/>
                <a:cs typeface="Arial"/>
                <a:sym typeface="Arial"/>
                <a:hlinkClick r:id="rId6"/>
              </a:rPr>
              <a:t>folium</a:t>
            </a:r>
            <a:r>
              <a:rPr lang="en-US" sz="2100">
                <a:highlight>
                  <a:schemeClr val="lt1"/>
                </a:highlight>
                <a:latin typeface="Arial"/>
                <a:ea typeface="Arial"/>
                <a:cs typeface="Arial"/>
                <a:sym typeface="Arial"/>
              </a:rPr>
              <a:t> to do exploratory data analysis on the weather dataset.</a:t>
            </a:r>
            <a:endParaRPr sz="2100">
              <a:highlight>
                <a:schemeClr val="lt1"/>
              </a:highlight>
              <a:latin typeface="Arial"/>
              <a:ea typeface="Arial"/>
              <a:cs typeface="Arial"/>
              <a:sym typeface="Arial"/>
            </a:endParaRPr>
          </a:p>
          <a:p>
            <a:pPr indent="0" lvl="0" marL="0" rtl="0" algn="l">
              <a:lnSpc>
                <a:spcPct val="90000"/>
              </a:lnSpc>
              <a:spcBef>
                <a:spcPts val="360"/>
              </a:spcBef>
              <a:spcAft>
                <a:spcPts val="0"/>
              </a:spcAft>
              <a:buClr>
                <a:schemeClr val="dk1"/>
              </a:buClr>
              <a:buSzPts val="2100"/>
              <a:buNone/>
            </a:pPr>
            <a:r>
              <a:t/>
            </a:r>
            <a:endParaRPr sz="2100">
              <a:highlight>
                <a:schemeClr val="lt1"/>
              </a:highlight>
              <a:latin typeface="Arial"/>
              <a:ea typeface="Arial"/>
              <a:cs typeface="Arial"/>
              <a:sym typeface="Arial"/>
            </a:endParaRPr>
          </a:p>
          <a:p>
            <a:pPr indent="-361950" lvl="0" marL="457200" rtl="0" algn="l">
              <a:lnSpc>
                <a:spcPct val="90000"/>
              </a:lnSpc>
              <a:spcBef>
                <a:spcPts val="360"/>
              </a:spcBef>
              <a:spcAft>
                <a:spcPts val="0"/>
              </a:spcAft>
              <a:buClr>
                <a:schemeClr val="dk1"/>
              </a:buClr>
              <a:buSzPts val="2100"/>
              <a:buChar char="•"/>
            </a:pPr>
            <a:r>
              <a:rPr b="1" lang="en-US" sz="2100">
                <a:highlight>
                  <a:schemeClr val="lt1"/>
                </a:highlight>
                <a:latin typeface="Arial"/>
                <a:ea typeface="Arial"/>
                <a:cs typeface="Arial"/>
                <a:sym typeface="Arial"/>
              </a:rPr>
              <a:t>Folium -</a:t>
            </a:r>
            <a:endParaRPr b="1" sz="2100">
              <a:highlight>
                <a:schemeClr val="lt1"/>
              </a:highlight>
              <a:latin typeface="Arial"/>
              <a:ea typeface="Arial"/>
              <a:cs typeface="Arial"/>
              <a:sym typeface="Arial"/>
            </a:endParaRPr>
          </a:p>
          <a:p>
            <a:pPr indent="0" lvl="0" marL="457200" rtl="0" algn="l">
              <a:lnSpc>
                <a:spcPct val="90000"/>
              </a:lnSpc>
              <a:spcBef>
                <a:spcPts val="360"/>
              </a:spcBef>
              <a:spcAft>
                <a:spcPts val="0"/>
              </a:spcAft>
              <a:buClr>
                <a:schemeClr val="dk1"/>
              </a:buClr>
              <a:buSzPts val="1600"/>
              <a:buNone/>
            </a:pPr>
            <a:r>
              <a:rPr lang="en-US" sz="1600">
                <a:highlight>
                  <a:srgbClr val="FFFFFF"/>
                </a:highlight>
                <a:latin typeface="Arial"/>
                <a:ea typeface="Arial"/>
                <a:cs typeface="Arial"/>
                <a:sym typeface="Arial"/>
              </a:rPr>
              <a:t>Folium is a powerful Python library that helps you create several types of Leaflet maps. By default, Folium creates a map in a separate HTML file. Since Folium results are interactive, this library is very useful for dashboard building. You can also create inline Jupyter maps in Folium.</a:t>
            </a:r>
            <a:r>
              <a:rPr b="1" lang="en-US" sz="2100">
                <a:highlight>
                  <a:schemeClr val="lt1"/>
                </a:highlight>
                <a:latin typeface="Arial"/>
                <a:ea typeface="Arial"/>
                <a:cs typeface="Arial"/>
                <a:sym typeface="Arial"/>
              </a:rPr>
              <a:t> </a:t>
            </a:r>
            <a:endParaRPr b="1" sz="2100">
              <a:highlight>
                <a:schemeClr val="lt1"/>
              </a:highlight>
              <a:latin typeface="Arial"/>
              <a:ea typeface="Arial"/>
              <a:cs typeface="Arial"/>
              <a:sym typeface="Arial"/>
            </a:endParaRPr>
          </a:p>
          <a:p>
            <a:pPr indent="-406400" lvl="0" marL="457200" rtl="0" algn="l">
              <a:lnSpc>
                <a:spcPct val="90000"/>
              </a:lnSpc>
              <a:spcBef>
                <a:spcPts val="360"/>
              </a:spcBef>
              <a:spcAft>
                <a:spcPts val="0"/>
              </a:spcAft>
              <a:buClr>
                <a:schemeClr val="dk1"/>
              </a:buClr>
              <a:buSzPts val="2800"/>
              <a:buChar char="•"/>
            </a:pPr>
            <a:r>
              <a:rPr b="1" lang="en-US" sz="1750">
                <a:highlight>
                  <a:srgbClr val="FFFFFF"/>
                </a:highlight>
                <a:latin typeface="Arial"/>
                <a:ea typeface="Arial"/>
                <a:cs typeface="Arial"/>
                <a:sym typeface="Arial"/>
              </a:rPr>
              <a:t>Scikit-learn(sklearn) -</a:t>
            </a:r>
            <a:endParaRPr b="1" sz="1750">
              <a:highlight>
                <a:srgbClr val="FFFFFF"/>
              </a:highlight>
              <a:latin typeface="Arial"/>
              <a:ea typeface="Arial"/>
              <a:cs typeface="Arial"/>
              <a:sym typeface="Arial"/>
            </a:endParaRPr>
          </a:p>
          <a:p>
            <a:pPr indent="0" lvl="0" marL="457200" rtl="0" algn="l">
              <a:lnSpc>
                <a:spcPct val="90000"/>
              </a:lnSpc>
              <a:spcBef>
                <a:spcPts val="360"/>
              </a:spcBef>
              <a:spcAft>
                <a:spcPts val="0"/>
              </a:spcAft>
              <a:buClr>
                <a:schemeClr val="dk1"/>
              </a:buClr>
              <a:buSzPts val="1650"/>
              <a:buNone/>
            </a:pPr>
            <a:r>
              <a:rPr lang="en-US" sz="1650">
                <a:highlight>
                  <a:srgbClr val="FFFFFF"/>
                </a:highlight>
                <a:latin typeface="Arial"/>
                <a:ea typeface="Arial"/>
                <a:cs typeface="Arial"/>
                <a:sym typeface="Arial"/>
              </a:rPr>
              <a:t>sklearn is a </a:t>
            </a:r>
            <a:r>
              <a:rPr lang="en-US" sz="1650">
                <a:solidFill>
                  <a:schemeClr val="hlink"/>
                </a:solidFill>
                <a:highlight>
                  <a:srgbClr val="FFFFFF"/>
                </a:highlight>
                <a:uFill>
                  <a:noFill/>
                </a:uFill>
                <a:latin typeface="Arial"/>
                <a:ea typeface="Arial"/>
                <a:cs typeface="Arial"/>
                <a:sym typeface="Arial"/>
                <a:hlinkClick r:id="rId7"/>
              </a:rPr>
              <a:t>free software</a:t>
            </a:r>
            <a:r>
              <a:rPr lang="en-US" sz="1650">
                <a:highlight>
                  <a:srgbClr val="FFFFFF"/>
                </a:highlight>
                <a:latin typeface="Arial"/>
                <a:ea typeface="Arial"/>
                <a:cs typeface="Arial"/>
                <a:sym typeface="Arial"/>
              </a:rPr>
              <a:t> </a:t>
            </a:r>
            <a:r>
              <a:rPr lang="en-US" sz="1650">
                <a:solidFill>
                  <a:schemeClr val="hlink"/>
                </a:solidFill>
                <a:highlight>
                  <a:srgbClr val="FFFFFF"/>
                </a:highlight>
                <a:uFill>
                  <a:noFill/>
                </a:uFill>
                <a:latin typeface="Arial"/>
                <a:ea typeface="Arial"/>
                <a:cs typeface="Arial"/>
                <a:sym typeface="Arial"/>
                <a:hlinkClick r:id="rId8"/>
              </a:rPr>
              <a:t>machine learning</a:t>
            </a:r>
            <a:r>
              <a:rPr lang="en-US" sz="1650">
                <a:highlight>
                  <a:srgbClr val="FFFFFF"/>
                </a:highlight>
                <a:latin typeface="Arial"/>
                <a:ea typeface="Arial"/>
                <a:cs typeface="Arial"/>
                <a:sym typeface="Arial"/>
              </a:rPr>
              <a:t> </a:t>
            </a:r>
            <a:r>
              <a:rPr lang="en-US" sz="1650">
                <a:solidFill>
                  <a:schemeClr val="hlink"/>
                </a:solidFill>
                <a:highlight>
                  <a:srgbClr val="FFFFFF"/>
                </a:highlight>
                <a:uFill>
                  <a:noFill/>
                </a:uFill>
                <a:latin typeface="Arial"/>
                <a:ea typeface="Arial"/>
                <a:cs typeface="Arial"/>
                <a:sym typeface="Arial"/>
                <a:hlinkClick r:id="rId9"/>
              </a:rPr>
              <a:t>library</a:t>
            </a:r>
            <a:r>
              <a:rPr lang="en-US" sz="1650">
                <a:highlight>
                  <a:srgbClr val="FFFFFF"/>
                </a:highlight>
                <a:latin typeface="Arial"/>
                <a:ea typeface="Arial"/>
                <a:cs typeface="Arial"/>
                <a:sym typeface="Arial"/>
              </a:rPr>
              <a:t> for the </a:t>
            </a:r>
            <a:r>
              <a:rPr lang="en-US" sz="1650">
                <a:solidFill>
                  <a:schemeClr val="hlink"/>
                </a:solidFill>
                <a:highlight>
                  <a:srgbClr val="FFFFFF"/>
                </a:highlight>
                <a:uFill>
                  <a:noFill/>
                </a:uFill>
                <a:latin typeface="Arial"/>
                <a:ea typeface="Arial"/>
                <a:cs typeface="Arial"/>
                <a:sym typeface="Arial"/>
                <a:hlinkClick r:id="rId10"/>
              </a:rPr>
              <a:t>Python</a:t>
            </a:r>
            <a:r>
              <a:rPr lang="en-US" sz="1650">
                <a:highlight>
                  <a:srgbClr val="FFFFFF"/>
                </a:highlight>
                <a:latin typeface="Arial"/>
                <a:ea typeface="Arial"/>
                <a:cs typeface="Arial"/>
                <a:sym typeface="Arial"/>
              </a:rPr>
              <a:t> </a:t>
            </a:r>
            <a:r>
              <a:rPr lang="en-US" sz="1650">
                <a:solidFill>
                  <a:schemeClr val="hlink"/>
                </a:solidFill>
                <a:highlight>
                  <a:srgbClr val="FFFFFF"/>
                </a:highlight>
                <a:uFill>
                  <a:noFill/>
                </a:uFill>
                <a:latin typeface="Arial"/>
                <a:ea typeface="Arial"/>
                <a:cs typeface="Arial"/>
                <a:sym typeface="Arial"/>
                <a:hlinkClick r:id="rId11"/>
              </a:rPr>
              <a:t>programming language</a:t>
            </a:r>
            <a:r>
              <a:rPr lang="en-US" sz="1650">
                <a:highlight>
                  <a:srgbClr val="FFFFFF"/>
                </a:highlight>
                <a:latin typeface="Arial"/>
                <a:ea typeface="Arial"/>
                <a:cs typeface="Arial"/>
                <a:sym typeface="Arial"/>
              </a:rPr>
              <a:t>. It features various </a:t>
            </a:r>
            <a:r>
              <a:rPr lang="en-US" sz="1650">
                <a:solidFill>
                  <a:schemeClr val="hlink"/>
                </a:solidFill>
                <a:highlight>
                  <a:srgbClr val="FFFFFF"/>
                </a:highlight>
                <a:uFill>
                  <a:noFill/>
                </a:uFill>
                <a:latin typeface="Arial"/>
                <a:ea typeface="Arial"/>
                <a:cs typeface="Arial"/>
                <a:sym typeface="Arial"/>
                <a:hlinkClick r:id="rId12"/>
              </a:rPr>
              <a:t>classification</a:t>
            </a:r>
            <a:r>
              <a:rPr lang="en-US" sz="1650">
                <a:highlight>
                  <a:srgbClr val="FFFFFF"/>
                </a:highlight>
                <a:latin typeface="Arial"/>
                <a:ea typeface="Arial"/>
                <a:cs typeface="Arial"/>
                <a:sym typeface="Arial"/>
              </a:rPr>
              <a:t>, </a:t>
            </a:r>
            <a:r>
              <a:rPr lang="en-US" sz="1650">
                <a:solidFill>
                  <a:schemeClr val="hlink"/>
                </a:solidFill>
                <a:highlight>
                  <a:srgbClr val="FFFFFF"/>
                </a:highlight>
                <a:uFill>
                  <a:noFill/>
                </a:uFill>
                <a:latin typeface="Arial"/>
                <a:ea typeface="Arial"/>
                <a:cs typeface="Arial"/>
                <a:sym typeface="Arial"/>
                <a:hlinkClick r:id="rId13"/>
              </a:rPr>
              <a:t>regression</a:t>
            </a:r>
            <a:r>
              <a:rPr lang="en-US" sz="1650">
                <a:highlight>
                  <a:srgbClr val="FFFFFF"/>
                </a:highlight>
                <a:latin typeface="Arial"/>
                <a:ea typeface="Arial"/>
                <a:cs typeface="Arial"/>
                <a:sym typeface="Arial"/>
              </a:rPr>
              <a:t> and </a:t>
            </a:r>
            <a:r>
              <a:rPr lang="en-US" sz="1650">
                <a:solidFill>
                  <a:schemeClr val="hlink"/>
                </a:solidFill>
                <a:highlight>
                  <a:srgbClr val="FFFFFF"/>
                </a:highlight>
                <a:uFill>
                  <a:noFill/>
                </a:uFill>
                <a:latin typeface="Arial"/>
                <a:ea typeface="Arial"/>
                <a:cs typeface="Arial"/>
                <a:sym typeface="Arial"/>
                <a:hlinkClick r:id="rId14"/>
              </a:rPr>
              <a:t>clustering</a:t>
            </a:r>
            <a:r>
              <a:rPr lang="en-US" sz="1650">
                <a:highlight>
                  <a:srgbClr val="FFFFFF"/>
                </a:highlight>
                <a:latin typeface="Arial"/>
                <a:ea typeface="Arial"/>
                <a:cs typeface="Arial"/>
                <a:sym typeface="Arial"/>
              </a:rPr>
              <a:t> algorithms including </a:t>
            </a:r>
            <a:r>
              <a:rPr lang="en-US" sz="1650">
                <a:solidFill>
                  <a:schemeClr val="hlink"/>
                </a:solidFill>
                <a:highlight>
                  <a:srgbClr val="FFFFFF"/>
                </a:highlight>
                <a:uFill>
                  <a:noFill/>
                </a:uFill>
                <a:latin typeface="Arial"/>
                <a:ea typeface="Arial"/>
                <a:cs typeface="Arial"/>
                <a:sym typeface="Arial"/>
                <a:hlinkClick r:id="rId15"/>
              </a:rPr>
              <a:t>support-vector machines</a:t>
            </a:r>
            <a:r>
              <a:rPr lang="en-US" sz="1650">
                <a:highlight>
                  <a:srgbClr val="FFFFFF"/>
                </a:highlight>
                <a:latin typeface="Arial"/>
                <a:ea typeface="Arial"/>
                <a:cs typeface="Arial"/>
                <a:sym typeface="Arial"/>
              </a:rPr>
              <a:t>, </a:t>
            </a:r>
            <a:r>
              <a:rPr lang="en-US" sz="1650">
                <a:solidFill>
                  <a:schemeClr val="hlink"/>
                </a:solidFill>
                <a:highlight>
                  <a:srgbClr val="FFFFFF"/>
                </a:highlight>
                <a:uFill>
                  <a:noFill/>
                </a:uFill>
                <a:latin typeface="Arial"/>
                <a:ea typeface="Arial"/>
                <a:cs typeface="Arial"/>
                <a:sym typeface="Arial"/>
                <a:hlinkClick r:id="rId16"/>
              </a:rPr>
              <a:t>random forests</a:t>
            </a:r>
            <a:r>
              <a:rPr lang="en-US" sz="1650">
                <a:highlight>
                  <a:srgbClr val="FFFFFF"/>
                </a:highlight>
                <a:latin typeface="Arial"/>
                <a:ea typeface="Arial"/>
                <a:cs typeface="Arial"/>
                <a:sym typeface="Arial"/>
              </a:rPr>
              <a:t>, </a:t>
            </a:r>
            <a:r>
              <a:rPr lang="en-US" sz="1650">
                <a:solidFill>
                  <a:schemeClr val="hlink"/>
                </a:solidFill>
                <a:highlight>
                  <a:srgbClr val="FFFFFF"/>
                </a:highlight>
                <a:uFill>
                  <a:noFill/>
                </a:uFill>
                <a:latin typeface="Arial"/>
                <a:ea typeface="Arial"/>
                <a:cs typeface="Arial"/>
                <a:sym typeface="Arial"/>
                <a:hlinkClick r:id="rId17"/>
              </a:rPr>
              <a:t>gradient boosting</a:t>
            </a:r>
            <a:r>
              <a:rPr lang="en-US" sz="1650">
                <a:highlight>
                  <a:srgbClr val="FFFFFF"/>
                </a:highlight>
                <a:latin typeface="Arial"/>
                <a:ea typeface="Arial"/>
                <a:cs typeface="Arial"/>
                <a:sym typeface="Arial"/>
              </a:rPr>
              <a:t>, </a:t>
            </a:r>
            <a:r>
              <a:rPr i="1" lang="en-US" sz="1650">
                <a:solidFill>
                  <a:schemeClr val="hlink"/>
                </a:solidFill>
                <a:highlight>
                  <a:srgbClr val="FFFFFF"/>
                </a:highlight>
                <a:uFill>
                  <a:noFill/>
                </a:uFill>
                <a:latin typeface="Arial"/>
                <a:ea typeface="Arial"/>
                <a:cs typeface="Arial"/>
                <a:sym typeface="Arial"/>
                <a:hlinkClick r:id="rId18"/>
              </a:rPr>
              <a:t>k</a:t>
            </a:r>
            <a:r>
              <a:rPr lang="en-US" sz="1650">
                <a:solidFill>
                  <a:schemeClr val="hlink"/>
                </a:solidFill>
                <a:highlight>
                  <a:srgbClr val="FFFFFF"/>
                </a:highlight>
                <a:uFill>
                  <a:noFill/>
                </a:uFill>
                <a:latin typeface="Arial"/>
                <a:ea typeface="Arial"/>
                <a:cs typeface="Arial"/>
                <a:sym typeface="Arial"/>
                <a:hlinkClick r:id="rId19"/>
              </a:rPr>
              <a:t>-means</a:t>
            </a:r>
            <a:r>
              <a:rPr lang="en-US" sz="1650">
                <a:highlight>
                  <a:srgbClr val="FFFFFF"/>
                </a:highlight>
                <a:latin typeface="Arial"/>
                <a:ea typeface="Arial"/>
                <a:cs typeface="Arial"/>
                <a:sym typeface="Arial"/>
              </a:rPr>
              <a:t> and </a:t>
            </a:r>
            <a:r>
              <a:rPr lang="en-US" sz="1650">
                <a:solidFill>
                  <a:schemeClr val="hlink"/>
                </a:solidFill>
                <a:highlight>
                  <a:srgbClr val="FFFFFF"/>
                </a:highlight>
                <a:uFill>
                  <a:noFill/>
                </a:uFill>
                <a:latin typeface="Arial"/>
                <a:ea typeface="Arial"/>
                <a:cs typeface="Arial"/>
                <a:sym typeface="Arial"/>
                <a:hlinkClick r:id="rId20"/>
              </a:rPr>
              <a:t>DBSCAN</a:t>
            </a:r>
            <a:r>
              <a:rPr lang="en-US" sz="1650">
                <a:highlight>
                  <a:srgbClr val="FFFFFF"/>
                </a:highlight>
                <a:latin typeface="Arial"/>
                <a:ea typeface="Arial"/>
                <a:cs typeface="Arial"/>
                <a:sym typeface="Arial"/>
              </a:rPr>
              <a:t>, and is designed to interoperate with the Python numerical and scientific libraries </a:t>
            </a:r>
            <a:r>
              <a:rPr lang="en-US" sz="1650">
                <a:solidFill>
                  <a:schemeClr val="hlink"/>
                </a:solidFill>
                <a:highlight>
                  <a:srgbClr val="FFFFFF"/>
                </a:highlight>
                <a:uFill>
                  <a:noFill/>
                </a:uFill>
                <a:latin typeface="Arial"/>
                <a:ea typeface="Arial"/>
                <a:cs typeface="Arial"/>
                <a:sym typeface="Arial"/>
                <a:hlinkClick r:id="rId21"/>
              </a:rPr>
              <a:t>NumPy</a:t>
            </a:r>
            <a:r>
              <a:rPr lang="en-US" sz="1650">
                <a:highlight>
                  <a:srgbClr val="FFFFFF"/>
                </a:highlight>
                <a:latin typeface="Arial"/>
                <a:ea typeface="Arial"/>
                <a:cs typeface="Arial"/>
                <a:sym typeface="Arial"/>
              </a:rPr>
              <a:t> and </a:t>
            </a:r>
            <a:r>
              <a:rPr lang="en-US" sz="1650">
                <a:solidFill>
                  <a:schemeClr val="hlink"/>
                </a:solidFill>
                <a:highlight>
                  <a:srgbClr val="FFFFFF"/>
                </a:highlight>
                <a:uFill>
                  <a:noFill/>
                </a:uFill>
                <a:latin typeface="Arial"/>
                <a:ea typeface="Arial"/>
                <a:cs typeface="Arial"/>
                <a:sym typeface="Arial"/>
                <a:hlinkClick r:id="rId22"/>
              </a:rPr>
              <a:t>SciPy</a:t>
            </a:r>
            <a:r>
              <a:rPr lang="en-US" sz="1650">
                <a:highlight>
                  <a:srgbClr val="FFFFFF"/>
                </a:highlight>
                <a:latin typeface="Arial"/>
                <a:ea typeface="Arial"/>
                <a:cs typeface="Arial"/>
                <a:sym typeface="Arial"/>
              </a:rPr>
              <a:t>. </a:t>
            </a:r>
            <a:endParaRPr sz="2700">
              <a:highlight>
                <a:schemeClr val="lt1"/>
              </a:highlight>
              <a:latin typeface="Arial"/>
              <a:ea typeface="Arial"/>
              <a:cs typeface="Arial"/>
              <a:sym typeface="Arial"/>
            </a:endParaRPr>
          </a:p>
          <a:p>
            <a:pPr indent="0" lvl="0" marL="457200" rtl="0" algn="l">
              <a:lnSpc>
                <a:spcPct val="100000"/>
              </a:lnSpc>
              <a:spcBef>
                <a:spcPts val="0"/>
              </a:spcBef>
              <a:spcAft>
                <a:spcPts val="0"/>
              </a:spcAft>
              <a:buClr>
                <a:schemeClr val="dk1"/>
              </a:buClr>
              <a:buSzPts val="1900"/>
              <a:buNone/>
            </a:pPr>
            <a:r>
              <a:t/>
            </a:r>
            <a:endParaRPr sz="1900">
              <a:highlight>
                <a:schemeClr val="lt1"/>
              </a:highlight>
              <a:latin typeface="Arial"/>
              <a:ea typeface="Arial"/>
              <a:cs typeface="Arial"/>
              <a:sym typeface="Arial"/>
            </a:endParaRPr>
          </a:p>
          <a:p>
            <a:pPr indent="0" lvl="0" marL="457200" rtl="0" algn="l">
              <a:lnSpc>
                <a:spcPct val="100000"/>
              </a:lnSpc>
              <a:spcBef>
                <a:spcPts val="1500"/>
              </a:spcBef>
              <a:spcAft>
                <a:spcPts val="0"/>
              </a:spcAft>
              <a:buClr>
                <a:schemeClr val="dk1"/>
              </a:buClr>
              <a:buSzPts val="1900"/>
              <a:buNone/>
            </a:pPr>
            <a:r>
              <a:t/>
            </a:r>
            <a:endParaRPr sz="1900">
              <a:highlight>
                <a:schemeClr val="lt1"/>
              </a:highlight>
              <a:latin typeface="Arial"/>
              <a:ea typeface="Arial"/>
              <a:cs typeface="Arial"/>
              <a:sym typeface="Arial"/>
            </a:endParaRPr>
          </a:p>
          <a:p>
            <a:pPr indent="0" lvl="0" marL="914400" rtl="0" algn="l">
              <a:lnSpc>
                <a:spcPct val="115000"/>
              </a:lnSpc>
              <a:spcBef>
                <a:spcPts val="1500"/>
              </a:spcBef>
              <a:spcAft>
                <a:spcPts val="0"/>
              </a:spcAft>
              <a:buClr>
                <a:schemeClr val="dk1"/>
              </a:buClr>
              <a:buSzPts val="1900"/>
              <a:buNone/>
            </a:pPr>
            <a:r>
              <a:t/>
            </a:r>
            <a:endParaRPr sz="1900">
              <a:highlight>
                <a:schemeClr val="lt1"/>
              </a:highlight>
              <a:latin typeface="Arial"/>
              <a:ea typeface="Arial"/>
              <a:cs typeface="Arial"/>
              <a:sym typeface="Arial"/>
            </a:endParaRPr>
          </a:p>
          <a:p>
            <a:pPr indent="0" lvl="0" marL="914400" rtl="0" algn="l">
              <a:lnSpc>
                <a:spcPct val="115000"/>
              </a:lnSpc>
              <a:spcBef>
                <a:spcPts val="1500"/>
              </a:spcBef>
              <a:spcAft>
                <a:spcPts val="0"/>
              </a:spcAft>
              <a:buClr>
                <a:schemeClr val="dk1"/>
              </a:buClr>
              <a:buSzPts val="2100"/>
              <a:buNone/>
            </a:pPr>
            <a:r>
              <a:t/>
            </a:r>
            <a:endParaRPr b="1" sz="2100">
              <a:highlight>
                <a:srgbClr val="FFFFFF"/>
              </a:highlight>
              <a:latin typeface="Arial"/>
              <a:ea typeface="Arial"/>
              <a:cs typeface="Arial"/>
              <a:sym typeface="Arial"/>
            </a:endParaRPr>
          </a:p>
          <a:p>
            <a:pPr indent="0" lvl="0" marL="457200" rtl="0" algn="l">
              <a:lnSpc>
                <a:spcPct val="90000"/>
              </a:lnSpc>
              <a:spcBef>
                <a:spcPts val="1500"/>
              </a:spcBef>
              <a:spcAft>
                <a:spcPts val="0"/>
              </a:spcAft>
              <a:buClr>
                <a:schemeClr val="dk1"/>
              </a:buClr>
              <a:buSzPts val="2100"/>
              <a:buNone/>
            </a:pPr>
            <a:r>
              <a:t/>
            </a:r>
            <a:endParaRPr sz="2100">
              <a:highlight>
                <a:srgbClr val="202124"/>
              </a:highlight>
              <a:latin typeface="Arial"/>
              <a:ea typeface="Arial"/>
              <a:cs typeface="Arial"/>
              <a:sym typeface="Arial"/>
            </a:endParaRPr>
          </a:p>
          <a:p>
            <a:pPr indent="0" lvl="0" marL="457200" rtl="0" algn="l">
              <a:lnSpc>
                <a:spcPct val="90000"/>
              </a:lnSpc>
              <a:spcBef>
                <a:spcPts val="360"/>
              </a:spcBef>
              <a:spcAft>
                <a:spcPts val="0"/>
              </a:spcAft>
              <a:buClr>
                <a:schemeClr val="dk1"/>
              </a:buClr>
              <a:buSzPts val="2100"/>
              <a:buNone/>
            </a:pPr>
            <a:r>
              <a:t/>
            </a:r>
            <a:endParaRPr sz="2100">
              <a:highlight>
                <a:srgbClr val="FFFFFF"/>
              </a:highlight>
              <a:latin typeface="Arial"/>
              <a:ea typeface="Arial"/>
              <a:cs typeface="Arial"/>
              <a:sym typeface="Arial"/>
            </a:endParaRPr>
          </a:p>
        </p:txBody>
      </p:sp>
      <p:sp>
        <p:nvSpPr>
          <p:cNvPr id="494" name="Google Shape;494;p9"/>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95" name="Google Shape;495;p9"/>
          <p:cNvPicPr preferRelativeResize="0"/>
          <p:nvPr/>
        </p:nvPicPr>
        <p:blipFill rotWithShape="1">
          <a:blip r:embed="rId23">
            <a:alphaModFix/>
          </a:blip>
          <a:srcRect b="0" l="0" r="0" t="0"/>
          <a:stretch/>
        </p:blipFill>
        <p:spPr>
          <a:xfrm>
            <a:off x="436876" y="278650"/>
            <a:ext cx="1544325" cy="521050"/>
          </a:xfrm>
          <a:prstGeom prst="rect">
            <a:avLst/>
          </a:prstGeom>
          <a:noFill/>
          <a:ln>
            <a:noFill/>
          </a:ln>
        </p:spPr>
      </p:pic>
      <p:sp>
        <p:nvSpPr>
          <p:cNvPr id="496" name="Google Shape;496;p9"/>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0"/>
          <p:cNvSpPr txBox="1"/>
          <p:nvPr>
            <p:ph type="title"/>
          </p:nvPr>
        </p:nvSpPr>
        <p:spPr>
          <a:xfrm>
            <a:off x="1981200" y="5084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Calibri"/>
              <a:buNone/>
            </a:pPr>
            <a:r>
              <a:rPr b="1" lang="en-US" sz="3000"/>
              <a:t>MAJOR LIBRARIES USED IN THE PROJECT</a:t>
            </a:r>
            <a:endParaRPr b="1" sz="3000"/>
          </a:p>
        </p:txBody>
      </p:sp>
      <p:sp>
        <p:nvSpPr>
          <p:cNvPr id="503" name="Google Shape;503;p10"/>
          <p:cNvSpPr txBox="1"/>
          <p:nvPr>
            <p:ph idx="1" type="body"/>
          </p:nvPr>
        </p:nvSpPr>
        <p:spPr>
          <a:xfrm>
            <a:off x="1725700" y="1600200"/>
            <a:ext cx="8792700" cy="5121300"/>
          </a:xfrm>
          <a:prstGeom prst="rect">
            <a:avLst/>
          </a:prstGeom>
          <a:noFill/>
          <a:ln>
            <a:noFill/>
          </a:ln>
        </p:spPr>
        <p:txBody>
          <a:bodyPr anchorCtr="0" anchor="t" bIns="45700" lIns="91425" spcFirstLastPara="1" rIns="91425" wrap="square" tIns="45700">
            <a:noAutofit/>
          </a:bodyPr>
          <a:lstStyle/>
          <a:p>
            <a:pPr indent="-400050" lvl="0" marL="457200" rtl="0" algn="l">
              <a:lnSpc>
                <a:spcPct val="90000"/>
              </a:lnSpc>
              <a:spcBef>
                <a:spcPts val="360"/>
              </a:spcBef>
              <a:spcAft>
                <a:spcPts val="0"/>
              </a:spcAft>
              <a:buClr>
                <a:schemeClr val="dk1"/>
              </a:buClr>
              <a:buSzPts val="2700"/>
              <a:buFont typeface="Calibri"/>
              <a:buChar char="•"/>
            </a:pPr>
            <a:r>
              <a:rPr b="1" lang="en-US" sz="1900">
                <a:highlight>
                  <a:schemeClr val="lt1"/>
                </a:highlight>
                <a:latin typeface="Arial"/>
                <a:ea typeface="Arial"/>
                <a:cs typeface="Arial"/>
                <a:sym typeface="Arial"/>
              </a:rPr>
              <a:t>CatBoost</a:t>
            </a:r>
            <a:r>
              <a:rPr lang="en-US" sz="1900">
                <a:highlight>
                  <a:schemeClr val="lt1"/>
                </a:highlight>
                <a:latin typeface="Arial"/>
                <a:ea typeface="Arial"/>
                <a:cs typeface="Arial"/>
                <a:sym typeface="Arial"/>
              </a:rPr>
              <a:t> -</a:t>
            </a:r>
            <a:endParaRPr sz="1900">
              <a:highlight>
                <a:schemeClr val="lt1"/>
              </a:highlight>
              <a:latin typeface="Arial"/>
              <a:ea typeface="Arial"/>
              <a:cs typeface="Arial"/>
              <a:sym typeface="Arial"/>
            </a:endParaRPr>
          </a:p>
          <a:p>
            <a:pPr indent="0" lvl="0" marL="457200" rtl="0" algn="l">
              <a:lnSpc>
                <a:spcPct val="90000"/>
              </a:lnSpc>
              <a:spcBef>
                <a:spcPts val="360"/>
              </a:spcBef>
              <a:spcAft>
                <a:spcPts val="0"/>
              </a:spcAft>
              <a:buClr>
                <a:schemeClr val="dk1"/>
              </a:buClr>
              <a:buSzPts val="1600"/>
              <a:buNone/>
            </a:pPr>
            <a:r>
              <a:rPr lang="en-US" sz="1600">
                <a:highlight>
                  <a:schemeClr val="lt1"/>
                </a:highlight>
                <a:latin typeface="Arial"/>
                <a:ea typeface="Arial"/>
                <a:cs typeface="Arial"/>
                <a:sym typeface="Arial"/>
              </a:rPr>
              <a:t>Categorical Boosting is an open-source boosting library developed by Yandex. In addition to regression and classification, CatBoost can be used in ranking, recommendation systems, forecasting and even personal assistants.</a:t>
            </a:r>
            <a:endParaRPr sz="1600">
              <a:highlight>
                <a:schemeClr val="lt1"/>
              </a:highlight>
              <a:latin typeface="Arial"/>
              <a:ea typeface="Arial"/>
              <a:cs typeface="Arial"/>
              <a:sym typeface="Arial"/>
            </a:endParaRPr>
          </a:p>
          <a:p>
            <a:pPr indent="0" lvl="0" marL="457200" rtl="0" algn="l">
              <a:lnSpc>
                <a:spcPct val="90000"/>
              </a:lnSpc>
              <a:spcBef>
                <a:spcPts val="360"/>
              </a:spcBef>
              <a:spcAft>
                <a:spcPts val="0"/>
              </a:spcAft>
              <a:buClr>
                <a:schemeClr val="dk1"/>
              </a:buClr>
              <a:buSzPts val="1600"/>
              <a:buNone/>
            </a:pPr>
            <a:r>
              <a:t/>
            </a:r>
            <a:endParaRPr sz="1600">
              <a:highlight>
                <a:schemeClr val="lt1"/>
              </a:highlight>
              <a:latin typeface="Arial"/>
              <a:ea typeface="Arial"/>
              <a:cs typeface="Arial"/>
              <a:sym typeface="Arial"/>
            </a:endParaRPr>
          </a:p>
          <a:p>
            <a:pPr indent="-412750" lvl="0" marL="457200" rtl="0" algn="l">
              <a:lnSpc>
                <a:spcPct val="90000"/>
              </a:lnSpc>
              <a:spcBef>
                <a:spcPts val="360"/>
              </a:spcBef>
              <a:spcAft>
                <a:spcPts val="0"/>
              </a:spcAft>
              <a:buClr>
                <a:schemeClr val="dk1"/>
              </a:buClr>
              <a:buSzPts val="2900"/>
              <a:buFont typeface="Arial"/>
              <a:buChar char="•"/>
            </a:pPr>
            <a:r>
              <a:rPr b="1" lang="en-US" sz="1600">
                <a:highlight>
                  <a:schemeClr val="lt1"/>
                </a:highlight>
                <a:latin typeface="Arial"/>
                <a:ea typeface="Arial"/>
                <a:cs typeface="Arial"/>
                <a:sym typeface="Arial"/>
              </a:rPr>
              <a:t>The XGBoost (eXtreme Gradient Boosting)</a:t>
            </a:r>
            <a:r>
              <a:rPr lang="en-US" sz="1600">
                <a:highlight>
                  <a:schemeClr val="lt1"/>
                </a:highlight>
                <a:latin typeface="Arial"/>
                <a:ea typeface="Arial"/>
                <a:cs typeface="Arial"/>
                <a:sym typeface="Arial"/>
              </a:rPr>
              <a:t> is a popular and efficient open-source implementation of the gradient boosted trees algorithm. Gradient boosting is a supervised learning algorithm that attempts to accurately predict a target variable by combining an ensemble of estimates from a set of simpler and weaker models.</a:t>
            </a:r>
            <a:endParaRPr sz="2900">
              <a:highlight>
                <a:schemeClr val="lt1"/>
              </a:highlight>
              <a:latin typeface="Arial"/>
              <a:ea typeface="Arial"/>
              <a:cs typeface="Arial"/>
              <a:sym typeface="Arial"/>
            </a:endParaRPr>
          </a:p>
          <a:p>
            <a:pPr indent="0" lvl="0" marL="457200" rtl="0" algn="l">
              <a:lnSpc>
                <a:spcPct val="90000"/>
              </a:lnSpc>
              <a:spcBef>
                <a:spcPts val="360"/>
              </a:spcBef>
              <a:spcAft>
                <a:spcPts val="0"/>
              </a:spcAft>
              <a:buClr>
                <a:schemeClr val="dk1"/>
              </a:buClr>
              <a:buSzPts val="2700"/>
              <a:buNone/>
            </a:pPr>
            <a:r>
              <a:t/>
            </a:r>
            <a:endParaRPr sz="2700">
              <a:highlight>
                <a:schemeClr val="lt1"/>
              </a:highlight>
            </a:endParaRPr>
          </a:p>
          <a:p>
            <a:pPr indent="0" lvl="0" marL="457200" rtl="0" algn="l">
              <a:lnSpc>
                <a:spcPct val="100000"/>
              </a:lnSpc>
              <a:spcBef>
                <a:spcPts val="0"/>
              </a:spcBef>
              <a:spcAft>
                <a:spcPts val="0"/>
              </a:spcAft>
              <a:buClr>
                <a:schemeClr val="dk1"/>
              </a:buClr>
              <a:buSzPts val="1900"/>
              <a:buNone/>
            </a:pPr>
            <a:r>
              <a:t/>
            </a:r>
            <a:endParaRPr sz="1900">
              <a:solidFill>
                <a:srgbClr val="151515"/>
              </a:solidFill>
              <a:highlight>
                <a:schemeClr val="lt1"/>
              </a:highlight>
            </a:endParaRPr>
          </a:p>
          <a:p>
            <a:pPr indent="0" lvl="0" marL="457200" rtl="0" algn="l">
              <a:lnSpc>
                <a:spcPct val="100000"/>
              </a:lnSpc>
              <a:spcBef>
                <a:spcPts val="1500"/>
              </a:spcBef>
              <a:spcAft>
                <a:spcPts val="0"/>
              </a:spcAft>
              <a:buClr>
                <a:schemeClr val="dk1"/>
              </a:buClr>
              <a:buSzPts val="1900"/>
              <a:buNone/>
            </a:pPr>
            <a:r>
              <a:t/>
            </a:r>
            <a:endParaRPr sz="1900">
              <a:solidFill>
                <a:srgbClr val="151515"/>
              </a:solidFill>
              <a:highlight>
                <a:schemeClr val="lt1"/>
              </a:highlight>
            </a:endParaRPr>
          </a:p>
          <a:p>
            <a:pPr indent="0" lvl="0" marL="914400" rtl="0" algn="l">
              <a:lnSpc>
                <a:spcPct val="115000"/>
              </a:lnSpc>
              <a:spcBef>
                <a:spcPts val="1500"/>
              </a:spcBef>
              <a:spcAft>
                <a:spcPts val="0"/>
              </a:spcAft>
              <a:buClr>
                <a:schemeClr val="dk1"/>
              </a:buClr>
              <a:buSzPts val="1900"/>
              <a:buNone/>
            </a:pPr>
            <a:r>
              <a:t/>
            </a:r>
            <a:endParaRPr sz="1900">
              <a:solidFill>
                <a:srgbClr val="151515"/>
              </a:solidFill>
              <a:highlight>
                <a:schemeClr val="lt1"/>
              </a:highlight>
            </a:endParaRPr>
          </a:p>
          <a:p>
            <a:pPr indent="0" lvl="0" marL="914400" rtl="0" algn="l">
              <a:lnSpc>
                <a:spcPct val="115000"/>
              </a:lnSpc>
              <a:spcBef>
                <a:spcPts val="1500"/>
              </a:spcBef>
              <a:spcAft>
                <a:spcPts val="0"/>
              </a:spcAft>
              <a:buClr>
                <a:schemeClr val="dk1"/>
              </a:buClr>
              <a:buSzPts val="2100"/>
              <a:buNone/>
            </a:pPr>
            <a:r>
              <a:t/>
            </a:r>
            <a:endParaRPr b="1" sz="2100">
              <a:highlight>
                <a:srgbClr val="FFFFFF"/>
              </a:highlight>
            </a:endParaRPr>
          </a:p>
          <a:p>
            <a:pPr indent="0" lvl="0" marL="457200" rtl="0" algn="l">
              <a:lnSpc>
                <a:spcPct val="90000"/>
              </a:lnSpc>
              <a:spcBef>
                <a:spcPts val="1500"/>
              </a:spcBef>
              <a:spcAft>
                <a:spcPts val="0"/>
              </a:spcAft>
              <a:buClr>
                <a:schemeClr val="dk1"/>
              </a:buClr>
              <a:buSzPts val="2100"/>
              <a:buNone/>
            </a:pPr>
            <a:r>
              <a:t/>
            </a:r>
            <a:endParaRPr sz="2100">
              <a:solidFill>
                <a:srgbClr val="BDC1C6"/>
              </a:solidFill>
              <a:highlight>
                <a:srgbClr val="202124"/>
              </a:highlight>
              <a:latin typeface="Arial"/>
              <a:ea typeface="Arial"/>
              <a:cs typeface="Arial"/>
              <a:sym typeface="Arial"/>
            </a:endParaRPr>
          </a:p>
          <a:p>
            <a:pPr indent="0" lvl="0" marL="457200" rtl="0" algn="l">
              <a:lnSpc>
                <a:spcPct val="90000"/>
              </a:lnSpc>
              <a:spcBef>
                <a:spcPts val="360"/>
              </a:spcBef>
              <a:spcAft>
                <a:spcPts val="0"/>
              </a:spcAft>
              <a:buClr>
                <a:schemeClr val="dk1"/>
              </a:buClr>
              <a:buSzPts val="2100"/>
              <a:buNone/>
            </a:pPr>
            <a:r>
              <a:t/>
            </a:r>
            <a:endParaRPr sz="2100">
              <a:solidFill>
                <a:srgbClr val="292929"/>
              </a:solidFill>
              <a:highlight>
                <a:srgbClr val="FFFFFF"/>
              </a:highlight>
              <a:latin typeface="Arial"/>
              <a:ea typeface="Arial"/>
              <a:cs typeface="Arial"/>
              <a:sym typeface="Arial"/>
            </a:endParaRPr>
          </a:p>
        </p:txBody>
      </p:sp>
      <p:sp>
        <p:nvSpPr>
          <p:cNvPr id="504" name="Google Shape;504;p10"/>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05" name="Google Shape;505;p10"/>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506" name="Google Shape;506;p10"/>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1"/>
          <p:cNvSpPr txBox="1"/>
          <p:nvPr>
            <p:ph type="title"/>
          </p:nvPr>
        </p:nvSpPr>
        <p:spPr>
          <a:xfrm>
            <a:off x="1981200" y="22340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THANK YOU</a:t>
            </a:r>
            <a:endParaRPr b="1"/>
          </a:p>
        </p:txBody>
      </p:sp>
      <p:sp>
        <p:nvSpPr>
          <p:cNvPr id="513" name="Google Shape;513;p11"/>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4" name="Google Shape;514;p11"/>
          <p:cNvSpPr txBox="1"/>
          <p:nvPr/>
        </p:nvSpPr>
        <p:spPr>
          <a:xfrm>
            <a:off x="1981200" y="3545900"/>
            <a:ext cx="8229600" cy="7695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0" i="0" lang="en-US" sz="1900" u="none" cap="none" strike="noStrike">
                <a:solidFill>
                  <a:schemeClr val="dk1"/>
                </a:solidFill>
                <a:latin typeface="Calibri"/>
                <a:ea typeface="Calibri"/>
                <a:cs typeface="Calibri"/>
                <a:sym typeface="Calibri"/>
              </a:rPr>
              <a:t>RA1911003010</a:t>
            </a:r>
            <a:r>
              <a:rPr b="1" i="0" lang="en-US" sz="1900" u="none" cap="none" strike="noStrike">
                <a:solidFill>
                  <a:schemeClr val="dk1"/>
                </a:solidFill>
                <a:latin typeface="Calibri"/>
                <a:ea typeface="Calibri"/>
                <a:cs typeface="Calibri"/>
                <a:sym typeface="Calibri"/>
              </a:rPr>
              <a:t>811 (Hriday Anand)</a:t>
            </a:r>
            <a:endParaRPr b="1" i="0" sz="19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US" sz="1900" u="none" cap="none" strike="noStrike">
                <a:solidFill>
                  <a:schemeClr val="dk1"/>
                </a:solidFill>
                <a:latin typeface="Calibri"/>
                <a:ea typeface="Calibri"/>
                <a:cs typeface="Calibri"/>
                <a:sym typeface="Calibri"/>
              </a:rPr>
              <a:t>RA1911003010</a:t>
            </a:r>
            <a:r>
              <a:rPr b="1" i="0" lang="en-US" sz="1900" u="none" cap="none" strike="noStrike">
                <a:solidFill>
                  <a:schemeClr val="dk1"/>
                </a:solidFill>
                <a:latin typeface="Calibri"/>
                <a:ea typeface="Calibri"/>
                <a:cs typeface="Calibri"/>
                <a:sym typeface="Calibri"/>
              </a:rPr>
              <a:t>812 (Dharva Khambolia)</a:t>
            </a:r>
            <a:endParaRPr b="1" i="0" sz="1900" u="none" cap="none" strike="noStrike">
              <a:solidFill>
                <a:schemeClr val="dk1"/>
              </a:solidFill>
              <a:latin typeface="Calibri"/>
              <a:ea typeface="Calibri"/>
              <a:cs typeface="Calibri"/>
              <a:sym typeface="Calibri"/>
            </a:endParaRPr>
          </a:p>
        </p:txBody>
      </p:sp>
      <p:pic>
        <p:nvPicPr>
          <p:cNvPr id="515" name="Google Shape;515;p11"/>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516" name="Google Shape;516;p11"/>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f339484a4d_1_28"/>
          <p:cNvSpPr txBox="1"/>
          <p:nvPr>
            <p:ph idx="1" type="body"/>
          </p:nvPr>
        </p:nvSpPr>
        <p:spPr>
          <a:xfrm>
            <a:off x="1981200" y="895763"/>
            <a:ext cx="8229600" cy="52305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chemeClr val="dk1"/>
              </a:buClr>
              <a:buSzPts val="3200"/>
              <a:buNone/>
            </a:pPr>
            <a:r>
              <a:rPr b="1" lang="en-US"/>
              <a:t>PROBLEM STATEMENT AND </a:t>
            </a:r>
            <a:r>
              <a:rPr b="1" lang="en-US"/>
              <a:t>OBJECTIVES OF THE PROJECT</a:t>
            </a:r>
            <a:endParaRPr b="1"/>
          </a:p>
          <a:p>
            <a:pPr indent="0" lvl="0" marL="0" rtl="0" algn="l">
              <a:lnSpc>
                <a:spcPct val="100000"/>
              </a:lnSpc>
              <a:spcBef>
                <a:spcPts val="0"/>
              </a:spcBef>
              <a:spcAft>
                <a:spcPts val="0"/>
              </a:spcAft>
              <a:buClr>
                <a:schemeClr val="dk1"/>
              </a:buClr>
              <a:buSzPts val="3200"/>
              <a:buNone/>
            </a:pPr>
            <a:r>
              <a:rPr lang="en-US" sz="2200"/>
              <a:t>  </a:t>
            </a:r>
            <a:endParaRPr sz="2200"/>
          </a:p>
          <a:p>
            <a:pPr indent="-355600" lvl="0" marL="457200" rtl="0" algn="l">
              <a:lnSpc>
                <a:spcPct val="100000"/>
              </a:lnSpc>
              <a:spcBef>
                <a:spcPts val="0"/>
              </a:spcBef>
              <a:spcAft>
                <a:spcPts val="0"/>
              </a:spcAft>
              <a:buSzPts val="2000"/>
              <a:buChar char="•"/>
            </a:pPr>
            <a:r>
              <a:rPr lang="en-US" sz="2000"/>
              <a:t>The objective of this project is to create a semantic segmentation model that can identify empty landmasses and regions accurately and </a:t>
            </a:r>
            <a:r>
              <a:rPr lang="en-US" sz="2000"/>
              <a:t>efficiently</a:t>
            </a:r>
            <a:r>
              <a:rPr lang="en-US" sz="2000"/>
              <a:t> while addressing the limitations of the conventional segmentation systems.</a:t>
            </a:r>
            <a:endParaRPr sz="2000"/>
          </a:p>
          <a:p>
            <a:pPr indent="-355600" lvl="0" marL="457200" rtl="0" algn="l">
              <a:lnSpc>
                <a:spcPct val="100000"/>
              </a:lnSpc>
              <a:spcBef>
                <a:spcPts val="0"/>
              </a:spcBef>
              <a:spcAft>
                <a:spcPts val="0"/>
              </a:spcAft>
              <a:buSzPts val="2000"/>
              <a:buChar char="•"/>
            </a:pPr>
            <a:r>
              <a:rPr lang="en-US" sz="2000"/>
              <a:t>We plan of leveraging 2 deep lear</a:t>
            </a:r>
            <a:r>
              <a:rPr lang="en-US" sz="2000"/>
              <a:t>ning algorithms, UNET and DeepLabV3 in order to create a model that can produce results quickly. By using EDA and a Machine Learning model to read datasets and predict values for temp, precipitation and wind speed we feed that information to the deep learning models to get a accurate visualisation of the recommended land plots where installation of sustainable sources of energy can be done.</a:t>
            </a:r>
            <a:endParaRPr sz="2000"/>
          </a:p>
          <a:p>
            <a:pPr indent="-355600" lvl="0" marL="457200" rtl="0" algn="l">
              <a:lnSpc>
                <a:spcPct val="100000"/>
              </a:lnSpc>
              <a:spcBef>
                <a:spcPts val="0"/>
              </a:spcBef>
              <a:spcAft>
                <a:spcPts val="0"/>
              </a:spcAft>
              <a:buSzPts val="2000"/>
              <a:buChar char="•"/>
            </a:pPr>
            <a:r>
              <a:rPr lang="en-US" sz="2000"/>
              <a:t>Overall, this project aims to use state-of-art algorithms and architectures that can handle challenges of identifying required landmasses that fit into our requirements using satellite imagery.</a:t>
            </a:r>
            <a:endParaRPr sz="2000"/>
          </a:p>
          <a:p>
            <a:pPr indent="-139700" lvl="0" marL="342900" rtl="0" algn="l">
              <a:lnSpc>
                <a:spcPct val="100000"/>
              </a:lnSpc>
              <a:spcBef>
                <a:spcPts val="640"/>
              </a:spcBef>
              <a:spcAft>
                <a:spcPts val="0"/>
              </a:spcAft>
              <a:buClr>
                <a:schemeClr val="dk1"/>
              </a:buClr>
              <a:buSzPts val="3200"/>
              <a:buNone/>
            </a:pPr>
            <a:r>
              <a:t/>
            </a:r>
            <a:endParaRPr/>
          </a:p>
        </p:txBody>
      </p:sp>
      <p:sp>
        <p:nvSpPr>
          <p:cNvPr id="125" name="Google Shape;125;g1f339484a4d_1_28"/>
          <p:cNvSpPr txBox="1"/>
          <p:nvPr>
            <p:ph idx="12" type="sldNum"/>
          </p:nvPr>
        </p:nvSpPr>
        <p:spPr>
          <a:xfrm>
            <a:off x="8077200" y="6356351"/>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6" name="Google Shape;126;g1f339484a4d_1_28"/>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127" name="Google Shape;127;g1f339484a4d_1_28"/>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f339484a4d_1_14"/>
          <p:cNvSpPr txBox="1"/>
          <p:nvPr>
            <p:ph idx="1" type="body"/>
          </p:nvPr>
        </p:nvSpPr>
        <p:spPr>
          <a:xfrm>
            <a:off x="1981200" y="743113"/>
            <a:ext cx="8229600" cy="5230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None/>
            </a:pPr>
            <a:r>
              <a:rPr b="1" lang="en-US" sz="2700"/>
              <a:t>LITERATURE SURVEY</a:t>
            </a:r>
            <a:endParaRPr b="1" sz="2700"/>
          </a:p>
          <a:p>
            <a:pPr indent="0" lvl="0" marL="0" rtl="0" algn="l">
              <a:lnSpc>
                <a:spcPct val="100000"/>
              </a:lnSpc>
              <a:spcBef>
                <a:spcPts val="0"/>
              </a:spcBef>
              <a:spcAft>
                <a:spcPts val="0"/>
              </a:spcAft>
              <a:buClr>
                <a:schemeClr val="dk1"/>
              </a:buClr>
              <a:buSzPts val="3200"/>
              <a:buNone/>
            </a:pPr>
            <a:r>
              <a:rPr lang="en-US" sz="2000"/>
              <a:t>  </a:t>
            </a:r>
            <a:endParaRPr sz="2000"/>
          </a:p>
          <a:p>
            <a:pPr indent="-241300" lvl="0" marL="228600" rtl="0" algn="l">
              <a:lnSpc>
                <a:spcPct val="80000"/>
              </a:lnSpc>
              <a:spcBef>
                <a:spcPts val="360"/>
              </a:spcBef>
              <a:spcAft>
                <a:spcPts val="0"/>
              </a:spcAft>
              <a:buSzPts val="2000"/>
              <a:buFont typeface="Calibri"/>
              <a:buChar char="•"/>
            </a:pPr>
            <a:r>
              <a:rPr lang="en-US" sz="2000"/>
              <a:t>The topic of forecasting the weather has been the subject of numerous research articles. The weather forecast using data mining research based on cloud computing was the subject of a publication. This article suggests a contemporary approach to creating a service-oriented architecture for meteorological information systems that forecast weather utilising these methods for data mining.</a:t>
            </a:r>
            <a:endParaRPr sz="2000"/>
          </a:p>
          <a:p>
            <a:pPr indent="-241300" lvl="0" marL="228600" rtl="0" algn="l">
              <a:lnSpc>
                <a:spcPct val="80000"/>
              </a:lnSpc>
              <a:spcBef>
                <a:spcPts val="360"/>
              </a:spcBef>
              <a:spcAft>
                <a:spcPts val="0"/>
              </a:spcAft>
              <a:buSzPts val="2000"/>
              <a:buFont typeface="Calibri"/>
              <a:buChar char="•"/>
            </a:pPr>
            <a:r>
              <a:rPr lang="en-US" sz="2000"/>
              <a:t>In another research titled "Analysis on The Weather Forecasting and Techniques," it was determined that fuzzy logic and artificial neural networks offer the greatest comparable solutions and predictions. They made the decision to take into account a number of factors, including temperature, humidity, pressure, wind, and others.</a:t>
            </a:r>
            <a:endParaRPr sz="2000"/>
          </a:p>
          <a:p>
            <a:pPr indent="-304800" lvl="0" marL="228600" rtl="0" algn="l">
              <a:spcBef>
                <a:spcPts val="300"/>
              </a:spcBef>
              <a:spcAft>
                <a:spcPts val="0"/>
              </a:spcAft>
              <a:buSzPts val="3000"/>
              <a:buChar char="•"/>
            </a:pPr>
            <a:r>
              <a:rPr lang="en-US" sz="2000"/>
              <a:t>The surveyed literatures evident that processes adapted by the data science professionals, in analyzing the need of hour tend to ignore the EDA Process to stay ahead with the timelines. Hence, from many inferences, it is evidently proven that EDA can have significant impact in modeling algorithms, ignoring the same may lead to inaccurate predictions and re-working. As a resultant increase in the overhead cost and resource utilization is observed on the whole.</a:t>
            </a:r>
            <a:endParaRPr sz="3000"/>
          </a:p>
          <a:p>
            <a:pPr indent="-139700" lvl="0" marL="342900" rtl="0" algn="l">
              <a:lnSpc>
                <a:spcPct val="100000"/>
              </a:lnSpc>
              <a:spcBef>
                <a:spcPts val="640"/>
              </a:spcBef>
              <a:spcAft>
                <a:spcPts val="0"/>
              </a:spcAft>
              <a:buClr>
                <a:schemeClr val="dk1"/>
              </a:buClr>
              <a:buSzPts val="3200"/>
              <a:buNone/>
            </a:pPr>
            <a:r>
              <a:t/>
            </a:r>
            <a:endParaRPr sz="2000"/>
          </a:p>
        </p:txBody>
      </p:sp>
      <p:sp>
        <p:nvSpPr>
          <p:cNvPr id="133" name="Google Shape;133;g1f339484a4d_1_14"/>
          <p:cNvSpPr txBox="1"/>
          <p:nvPr>
            <p:ph idx="12" type="sldNum"/>
          </p:nvPr>
        </p:nvSpPr>
        <p:spPr>
          <a:xfrm>
            <a:off x="8077200" y="6356351"/>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4" name="Google Shape;134;g1f339484a4d_1_14"/>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135" name="Google Shape;135;g1f339484a4d_1_14"/>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dd2937d7d7_1_28"/>
          <p:cNvSpPr txBox="1"/>
          <p:nvPr>
            <p:ph idx="1" type="body"/>
          </p:nvPr>
        </p:nvSpPr>
        <p:spPr>
          <a:xfrm>
            <a:off x="1981200" y="1057788"/>
            <a:ext cx="8229600" cy="5230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None/>
            </a:pPr>
            <a:r>
              <a:rPr b="1" lang="en-US" sz="2700"/>
              <a:t>LITERATURE SURVEY</a:t>
            </a:r>
            <a:endParaRPr b="1" sz="2700"/>
          </a:p>
          <a:p>
            <a:pPr indent="0" lvl="0" marL="0" rtl="0" algn="l">
              <a:lnSpc>
                <a:spcPct val="100000"/>
              </a:lnSpc>
              <a:spcBef>
                <a:spcPts val="0"/>
              </a:spcBef>
              <a:spcAft>
                <a:spcPts val="0"/>
              </a:spcAft>
              <a:buClr>
                <a:schemeClr val="dk1"/>
              </a:buClr>
              <a:buSzPts val="3200"/>
              <a:buNone/>
            </a:pPr>
            <a:r>
              <a:rPr lang="en-US" sz="2000"/>
              <a:t>  </a:t>
            </a:r>
            <a:endParaRPr sz="2000"/>
          </a:p>
          <a:p>
            <a:pPr indent="-241300" lvl="0" marL="228600" rtl="0" algn="l">
              <a:spcBef>
                <a:spcPts val="360"/>
              </a:spcBef>
              <a:spcAft>
                <a:spcPts val="0"/>
              </a:spcAft>
              <a:buSzPts val="2000"/>
              <a:buChar char="•"/>
            </a:pPr>
            <a:r>
              <a:rPr lang="en-US" sz="2000"/>
              <a:t>“The predictive or machine learning problem is easy to state if difficult to solve in general” as mentioned in a research article on Recent Advances in Predictive (Machine) Learning by Jerome H. Friedman Department of Statistics and Stanford Linear Accelerator Center, Stanford University ; gives us numerous insights on the topic of Forecasting. Decision trees are the most popular predictive learning method used in data mining.[see Breiman, L., Friedman, J. H., Olshen, R. and Stone, C. (1983). Classification and Regression Trees. Wadsworth.] </a:t>
            </a:r>
            <a:endParaRPr sz="2000"/>
          </a:p>
          <a:p>
            <a:pPr indent="-241300" lvl="0" marL="228600" rtl="0" algn="l">
              <a:spcBef>
                <a:spcPts val="360"/>
              </a:spcBef>
              <a:spcAft>
                <a:spcPts val="0"/>
              </a:spcAft>
              <a:buSzPts val="2000"/>
              <a:buChar char="•"/>
            </a:pPr>
            <a:r>
              <a:rPr lang="en-US" sz="2000"/>
              <a:t>If little is known about which technique might be best in any given application, several can be tried and effectiveness judged on independent data not used to construct the respective learning machines under consideration. [Friedman, Jerome. (2006). Recent Advances in Predictive (Machine) Learning. Journal of Classification. 23. 175-197. 10.1007/s00357-006-0012-4. ]</a:t>
            </a:r>
            <a:endParaRPr sz="2000"/>
          </a:p>
          <a:p>
            <a:pPr indent="-139700" lvl="0" marL="342900" rtl="0" algn="l">
              <a:lnSpc>
                <a:spcPct val="100000"/>
              </a:lnSpc>
              <a:spcBef>
                <a:spcPts val="640"/>
              </a:spcBef>
              <a:spcAft>
                <a:spcPts val="0"/>
              </a:spcAft>
              <a:buClr>
                <a:schemeClr val="dk1"/>
              </a:buClr>
              <a:buSzPts val="3200"/>
              <a:buNone/>
            </a:pPr>
            <a:r>
              <a:t/>
            </a:r>
            <a:endParaRPr sz="2000"/>
          </a:p>
        </p:txBody>
      </p:sp>
      <p:sp>
        <p:nvSpPr>
          <p:cNvPr id="141" name="Google Shape;141;g1dd2937d7d7_1_28"/>
          <p:cNvSpPr txBox="1"/>
          <p:nvPr>
            <p:ph idx="12" type="sldNum"/>
          </p:nvPr>
        </p:nvSpPr>
        <p:spPr>
          <a:xfrm>
            <a:off x="8077200" y="6356351"/>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2" name="Google Shape;142;g1dd2937d7d7_1_28"/>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143" name="Google Shape;143;g1dd2937d7d7_1_28"/>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f339484a4d_1_35"/>
          <p:cNvSpPr txBox="1"/>
          <p:nvPr>
            <p:ph idx="1" type="body"/>
          </p:nvPr>
        </p:nvSpPr>
        <p:spPr>
          <a:xfrm>
            <a:off x="356575" y="1110849"/>
            <a:ext cx="7491300" cy="4933500"/>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100000"/>
              </a:lnSpc>
              <a:spcBef>
                <a:spcPts val="0"/>
              </a:spcBef>
              <a:spcAft>
                <a:spcPts val="0"/>
              </a:spcAft>
              <a:buClr>
                <a:schemeClr val="dk1"/>
              </a:buClr>
              <a:buSzPts val="3200"/>
              <a:buNone/>
            </a:pPr>
            <a:r>
              <a:rPr b="1" lang="en-US"/>
              <a:t>DATASET</a:t>
            </a:r>
            <a:endParaRPr b="1"/>
          </a:p>
          <a:p>
            <a:pPr indent="0" lvl="0" marL="0" rtl="0" algn="l">
              <a:lnSpc>
                <a:spcPct val="100000"/>
              </a:lnSpc>
              <a:spcBef>
                <a:spcPts val="0"/>
              </a:spcBef>
              <a:spcAft>
                <a:spcPts val="0"/>
              </a:spcAft>
              <a:buClr>
                <a:schemeClr val="dk1"/>
              </a:buClr>
              <a:buSzPts val="3200"/>
              <a:buNone/>
            </a:pPr>
            <a:r>
              <a:rPr lang="en-US" sz="2200"/>
              <a:t>  </a:t>
            </a:r>
            <a:endParaRPr sz="2200"/>
          </a:p>
          <a:p>
            <a:pPr indent="-355600" lvl="0" marL="457200" rtl="0" algn="l">
              <a:lnSpc>
                <a:spcPct val="100000"/>
              </a:lnSpc>
              <a:spcBef>
                <a:spcPts val="0"/>
              </a:spcBef>
              <a:spcAft>
                <a:spcPts val="0"/>
              </a:spcAft>
              <a:buClr>
                <a:schemeClr val="dk1"/>
              </a:buClr>
              <a:buSzPts val="2000"/>
              <a:buChar char="•"/>
            </a:pPr>
            <a:r>
              <a:rPr b="1" lang="en-US" sz="2000"/>
              <a:t>Using The POWER Data Access Viewer :</a:t>
            </a:r>
            <a:endParaRPr b="1" sz="2000"/>
          </a:p>
          <a:p>
            <a:pPr indent="0" lvl="0" marL="228600" rtl="0" algn="l">
              <a:lnSpc>
                <a:spcPct val="100000"/>
              </a:lnSpc>
              <a:spcBef>
                <a:spcPts val="0"/>
              </a:spcBef>
              <a:spcAft>
                <a:spcPts val="0"/>
              </a:spcAft>
              <a:buNone/>
            </a:pPr>
            <a:r>
              <a:rPr lang="en-US" sz="2000"/>
              <a:t>https://power.larc.nasa.gov/data-access-viewer/ </a:t>
            </a:r>
            <a:endParaRPr sz="2000"/>
          </a:p>
          <a:p>
            <a:pPr indent="-241300" lvl="1" marL="685800" rtl="0" algn="l">
              <a:lnSpc>
                <a:spcPct val="100000"/>
              </a:lnSpc>
              <a:spcBef>
                <a:spcPts val="0"/>
              </a:spcBef>
              <a:spcAft>
                <a:spcPts val="0"/>
              </a:spcAft>
              <a:buSzPts val="2000"/>
              <a:buChar char="•"/>
            </a:pPr>
            <a:r>
              <a:rPr lang="en-US" sz="2000"/>
              <a:t>It is a government based website which contains meteorology and solar related parameters formulated for assessing and designing renewable energy systems. </a:t>
            </a:r>
            <a:endParaRPr sz="2000"/>
          </a:p>
          <a:p>
            <a:pPr indent="-355600" lvl="0" marL="457200" rtl="0" algn="l">
              <a:lnSpc>
                <a:spcPct val="100000"/>
              </a:lnSpc>
              <a:spcBef>
                <a:spcPts val="0"/>
              </a:spcBef>
              <a:spcAft>
                <a:spcPts val="0"/>
              </a:spcAft>
              <a:buSzPts val="2000"/>
              <a:buChar char="•"/>
            </a:pPr>
            <a:r>
              <a:rPr lang="en-US" sz="2000"/>
              <a:t>The POWER Data Access viewer is associated with NASA.</a:t>
            </a:r>
            <a:endParaRPr sz="2000"/>
          </a:p>
          <a:p>
            <a:pPr indent="-355600" lvl="0" marL="457200" rtl="0" algn="l">
              <a:lnSpc>
                <a:spcPct val="100000"/>
              </a:lnSpc>
              <a:spcBef>
                <a:spcPts val="0"/>
              </a:spcBef>
              <a:spcAft>
                <a:spcPts val="0"/>
              </a:spcAft>
              <a:buSzPts val="2000"/>
              <a:buChar char="•"/>
            </a:pPr>
            <a:r>
              <a:rPr lang="en-US" sz="2000"/>
              <a:t>The dataset contains weather values from the time the website was established i.e. 1990-current.</a:t>
            </a:r>
            <a:endParaRPr sz="2000"/>
          </a:p>
          <a:p>
            <a:pPr indent="-355600" lvl="0" marL="457200" rtl="0" algn="l">
              <a:lnSpc>
                <a:spcPct val="100000"/>
              </a:lnSpc>
              <a:spcBef>
                <a:spcPts val="0"/>
              </a:spcBef>
              <a:spcAft>
                <a:spcPts val="0"/>
              </a:spcAft>
              <a:buSzPts val="2000"/>
              <a:buChar char="•"/>
            </a:pPr>
            <a:r>
              <a:rPr lang="en-US" sz="2000"/>
              <a:t>Data can be extracted from the website by inputting specific Latitude and Longitude values and the Data can be extracted in the form of a .csv file which we use to run EDA and train the model in Jupyter Notebook.</a:t>
            </a:r>
            <a:endParaRPr sz="2000"/>
          </a:p>
          <a:p>
            <a:pPr indent="-241300" lvl="1" marL="400050" rtl="0" algn="l">
              <a:lnSpc>
                <a:spcPct val="100000"/>
              </a:lnSpc>
              <a:spcBef>
                <a:spcPts val="0"/>
              </a:spcBef>
              <a:spcAft>
                <a:spcPts val="0"/>
              </a:spcAft>
              <a:buSzPts val="2000"/>
              <a:buChar char="•"/>
            </a:pPr>
            <a:r>
              <a:rPr lang="en-US" sz="2000"/>
              <a:t>After training the model using Ridge Regression and running it through classifiers and applying other parametrics, we need to get a dataset for training another model for image segmentation. We obtain the dataset from kaggle.</a:t>
            </a:r>
            <a:endParaRPr sz="2000"/>
          </a:p>
        </p:txBody>
      </p:sp>
      <p:sp>
        <p:nvSpPr>
          <p:cNvPr id="149" name="Google Shape;149;g1f339484a4d_1_35"/>
          <p:cNvSpPr txBox="1"/>
          <p:nvPr>
            <p:ph idx="12" type="sldNum"/>
          </p:nvPr>
        </p:nvSpPr>
        <p:spPr>
          <a:xfrm>
            <a:off x="8077200" y="6356351"/>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0" name="Google Shape;150;g1f339484a4d_1_35"/>
          <p:cNvPicPr preferRelativeResize="0"/>
          <p:nvPr/>
        </p:nvPicPr>
        <p:blipFill>
          <a:blip r:embed="rId3">
            <a:alphaModFix/>
          </a:blip>
          <a:stretch>
            <a:fillRect/>
          </a:stretch>
        </p:blipFill>
        <p:spPr>
          <a:xfrm>
            <a:off x="7847875" y="1916688"/>
            <a:ext cx="4039326" cy="3321814"/>
          </a:xfrm>
          <a:prstGeom prst="rect">
            <a:avLst/>
          </a:prstGeom>
          <a:noFill/>
          <a:ln>
            <a:noFill/>
          </a:ln>
        </p:spPr>
      </p:pic>
      <p:pic>
        <p:nvPicPr>
          <p:cNvPr id="151" name="Google Shape;151;g1f339484a4d_1_35"/>
          <p:cNvPicPr preferRelativeResize="0"/>
          <p:nvPr/>
        </p:nvPicPr>
        <p:blipFill rotWithShape="1">
          <a:blip r:embed="rId4">
            <a:alphaModFix/>
          </a:blip>
          <a:srcRect b="0" l="0" r="0" t="0"/>
          <a:stretch/>
        </p:blipFill>
        <p:spPr>
          <a:xfrm>
            <a:off x="436876" y="278650"/>
            <a:ext cx="1544325" cy="521050"/>
          </a:xfrm>
          <a:prstGeom prst="rect">
            <a:avLst/>
          </a:prstGeom>
          <a:noFill/>
          <a:ln>
            <a:noFill/>
          </a:ln>
        </p:spPr>
      </p:pic>
      <p:sp>
        <p:nvSpPr>
          <p:cNvPr id="152" name="Google Shape;152;g1f339484a4d_1_35"/>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6"/>
          <p:cNvSpPr txBox="1"/>
          <p:nvPr>
            <p:ph idx="1" type="body"/>
          </p:nvPr>
        </p:nvSpPr>
        <p:spPr>
          <a:xfrm>
            <a:off x="1066375" y="895775"/>
            <a:ext cx="10150200" cy="52305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00000"/>
              </a:lnSpc>
              <a:spcBef>
                <a:spcPts val="0"/>
              </a:spcBef>
              <a:spcAft>
                <a:spcPts val="0"/>
              </a:spcAft>
              <a:buClr>
                <a:schemeClr val="dk1"/>
              </a:buClr>
              <a:buSzPct val="114285"/>
              <a:buNone/>
            </a:pPr>
            <a:r>
              <a:rPr b="1" lang="en-US"/>
              <a:t>FLOW OF THE PROJECT</a:t>
            </a:r>
            <a:endParaRPr b="1"/>
          </a:p>
          <a:p>
            <a:pPr indent="0" lvl="0" marL="0" rtl="0" algn="l">
              <a:lnSpc>
                <a:spcPct val="100000"/>
              </a:lnSpc>
              <a:spcBef>
                <a:spcPts val="0"/>
              </a:spcBef>
              <a:spcAft>
                <a:spcPts val="0"/>
              </a:spcAft>
              <a:buClr>
                <a:schemeClr val="dk1"/>
              </a:buClr>
              <a:buSzPct val="145454"/>
              <a:buNone/>
            </a:pPr>
            <a:r>
              <a:rPr lang="en-US" sz="2200"/>
              <a:t>  </a:t>
            </a:r>
            <a:endParaRPr sz="2200"/>
          </a:p>
          <a:p>
            <a:pPr indent="-349875" lvl="0" marL="457200" rtl="0" algn="l">
              <a:lnSpc>
                <a:spcPct val="150000"/>
              </a:lnSpc>
              <a:spcBef>
                <a:spcPts val="0"/>
              </a:spcBef>
              <a:spcAft>
                <a:spcPts val="0"/>
              </a:spcAft>
              <a:buClr>
                <a:srgbClr val="202124"/>
              </a:buClr>
              <a:buSzPct val="100000"/>
              <a:buChar char="•"/>
            </a:pPr>
            <a:r>
              <a:rPr lang="en-US" sz="2464">
                <a:solidFill>
                  <a:srgbClr val="202124"/>
                </a:solidFill>
                <a:highlight>
                  <a:srgbClr val="FFFFFF"/>
                </a:highlight>
              </a:rPr>
              <a:t>Obtain the Dataset.</a:t>
            </a:r>
            <a:endParaRPr sz="2464">
              <a:solidFill>
                <a:srgbClr val="202124"/>
              </a:solidFill>
              <a:highlight>
                <a:srgbClr val="FFFFFF"/>
              </a:highlight>
            </a:endParaRPr>
          </a:p>
          <a:p>
            <a:pPr indent="-349875" lvl="0" marL="457200" rtl="0" algn="l">
              <a:lnSpc>
                <a:spcPct val="150000"/>
              </a:lnSpc>
              <a:spcBef>
                <a:spcPts val="0"/>
              </a:spcBef>
              <a:spcAft>
                <a:spcPts val="0"/>
              </a:spcAft>
              <a:buClr>
                <a:srgbClr val="202124"/>
              </a:buClr>
              <a:buSzPct val="100000"/>
              <a:buChar char="•"/>
            </a:pPr>
            <a:r>
              <a:rPr lang="en-US" sz="2464">
                <a:solidFill>
                  <a:srgbClr val="202124"/>
                </a:solidFill>
                <a:highlight>
                  <a:srgbClr val="FFFFFF"/>
                </a:highlight>
              </a:rPr>
              <a:t>Clean and verify the viability of the dataset by using libraries such as pandas in python.</a:t>
            </a:r>
            <a:endParaRPr sz="2464">
              <a:solidFill>
                <a:srgbClr val="202124"/>
              </a:solidFill>
              <a:highlight>
                <a:srgbClr val="FFFFFF"/>
              </a:highlight>
            </a:endParaRPr>
          </a:p>
          <a:p>
            <a:pPr indent="-349875" lvl="0" marL="457200" rtl="0" algn="l">
              <a:lnSpc>
                <a:spcPct val="150000"/>
              </a:lnSpc>
              <a:spcBef>
                <a:spcPts val="0"/>
              </a:spcBef>
              <a:spcAft>
                <a:spcPts val="0"/>
              </a:spcAft>
              <a:buClr>
                <a:srgbClr val="202124"/>
              </a:buClr>
              <a:buSzPct val="100000"/>
              <a:buChar char="•"/>
            </a:pPr>
            <a:r>
              <a:rPr lang="en-US" sz="2464">
                <a:solidFill>
                  <a:srgbClr val="202124"/>
                </a:solidFill>
                <a:highlight>
                  <a:srgbClr val="FFFFFF"/>
                </a:highlight>
              </a:rPr>
              <a:t>Use different algorithms to code the models.</a:t>
            </a:r>
            <a:endParaRPr sz="2464">
              <a:solidFill>
                <a:srgbClr val="202124"/>
              </a:solidFill>
              <a:highlight>
                <a:srgbClr val="FFFFFF"/>
              </a:highlight>
            </a:endParaRPr>
          </a:p>
          <a:p>
            <a:pPr indent="-349875" lvl="0" marL="457200" rtl="0" algn="l">
              <a:lnSpc>
                <a:spcPct val="150000"/>
              </a:lnSpc>
              <a:spcBef>
                <a:spcPts val="0"/>
              </a:spcBef>
              <a:spcAft>
                <a:spcPts val="0"/>
              </a:spcAft>
              <a:buClr>
                <a:srgbClr val="202124"/>
              </a:buClr>
              <a:buSzPct val="100000"/>
              <a:buChar char="•"/>
            </a:pPr>
            <a:r>
              <a:rPr lang="en-US" sz="2464">
                <a:solidFill>
                  <a:srgbClr val="202124"/>
                </a:solidFill>
                <a:highlight>
                  <a:srgbClr val="FFFFFF"/>
                </a:highlight>
              </a:rPr>
              <a:t>Add </a:t>
            </a:r>
            <a:r>
              <a:rPr lang="en-US" sz="2464">
                <a:solidFill>
                  <a:srgbClr val="202124"/>
                </a:solidFill>
                <a:highlight>
                  <a:srgbClr val="FFFFFF"/>
                </a:highlight>
              </a:rPr>
              <a:t>Parameters</a:t>
            </a:r>
            <a:r>
              <a:rPr lang="en-US" sz="2464">
                <a:solidFill>
                  <a:srgbClr val="202124"/>
                </a:solidFill>
                <a:highlight>
                  <a:srgbClr val="FFFFFF"/>
                </a:highlight>
              </a:rPr>
              <a:t> to the model to improve accuracy.</a:t>
            </a:r>
            <a:endParaRPr sz="2464">
              <a:solidFill>
                <a:srgbClr val="202124"/>
              </a:solidFill>
              <a:highlight>
                <a:srgbClr val="FFFFFF"/>
              </a:highlight>
            </a:endParaRPr>
          </a:p>
          <a:p>
            <a:pPr indent="-349875" lvl="0" marL="457200" rtl="0" algn="l">
              <a:lnSpc>
                <a:spcPct val="150000"/>
              </a:lnSpc>
              <a:spcBef>
                <a:spcPts val="0"/>
              </a:spcBef>
              <a:spcAft>
                <a:spcPts val="0"/>
              </a:spcAft>
              <a:buClr>
                <a:srgbClr val="202124"/>
              </a:buClr>
              <a:buSzPct val="100000"/>
              <a:buChar char="•"/>
            </a:pPr>
            <a:r>
              <a:rPr lang="en-US" sz="2464">
                <a:solidFill>
                  <a:srgbClr val="202124"/>
                </a:solidFill>
                <a:highlight>
                  <a:srgbClr val="FFFFFF"/>
                </a:highlight>
              </a:rPr>
              <a:t>Obtain the Top 5 cities that are most viable for installation of Solar Panels and </a:t>
            </a:r>
            <a:r>
              <a:rPr lang="en-US" sz="2464">
                <a:solidFill>
                  <a:srgbClr val="202124"/>
                </a:solidFill>
                <a:highlight>
                  <a:srgbClr val="FFFFFF"/>
                </a:highlight>
              </a:rPr>
              <a:t>windmills</a:t>
            </a:r>
            <a:r>
              <a:rPr lang="en-US" sz="2464">
                <a:solidFill>
                  <a:srgbClr val="202124"/>
                </a:solidFill>
                <a:highlight>
                  <a:srgbClr val="FFFFFF"/>
                </a:highlight>
              </a:rPr>
              <a:t> based on the value predictions of the model.</a:t>
            </a:r>
            <a:endParaRPr sz="2464">
              <a:solidFill>
                <a:srgbClr val="202124"/>
              </a:solidFill>
              <a:highlight>
                <a:srgbClr val="FFFFFF"/>
              </a:highlight>
            </a:endParaRPr>
          </a:p>
          <a:p>
            <a:pPr indent="-349875" lvl="0" marL="457200" rtl="0" algn="l">
              <a:lnSpc>
                <a:spcPct val="150000"/>
              </a:lnSpc>
              <a:spcBef>
                <a:spcPts val="0"/>
              </a:spcBef>
              <a:spcAft>
                <a:spcPts val="0"/>
              </a:spcAft>
              <a:buClr>
                <a:srgbClr val="202124"/>
              </a:buClr>
              <a:buSzPct val="100000"/>
              <a:buChar char="•"/>
            </a:pPr>
            <a:r>
              <a:rPr lang="en-US" sz="2464">
                <a:solidFill>
                  <a:srgbClr val="202124"/>
                </a:solidFill>
                <a:highlight>
                  <a:srgbClr val="FFFFFF"/>
                </a:highlight>
              </a:rPr>
              <a:t>Obtain a dataset for satellite imagery from kaggle.</a:t>
            </a:r>
            <a:endParaRPr sz="2464">
              <a:solidFill>
                <a:srgbClr val="202124"/>
              </a:solidFill>
              <a:highlight>
                <a:srgbClr val="FFFFFF"/>
              </a:highlight>
            </a:endParaRPr>
          </a:p>
          <a:p>
            <a:pPr indent="-349875" lvl="0" marL="457200" rtl="0" algn="l">
              <a:lnSpc>
                <a:spcPct val="150000"/>
              </a:lnSpc>
              <a:spcBef>
                <a:spcPts val="0"/>
              </a:spcBef>
              <a:spcAft>
                <a:spcPts val="0"/>
              </a:spcAft>
              <a:buClr>
                <a:srgbClr val="202124"/>
              </a:buClr>
              <a:buSzPct val="100000"/>
              <a:buChar char="•"/>
            </a:pPr>
            <a:r>
              <a:rPr lang="en-US" sz="2464">
                <a:solidFill>
                  <a:srgbClr val="202124"/>
                </a:solidFill>
                <a:highlight>
                  <a:srgbClr val="FFFFFF"/>
                </a:highlight>
              </a:rPr>
              <a:t>Generate a image segmentation model using UNET to be trained using the above mentioned dataset. </a:t>
            </a:r>
            <a:endParaRPr sz="2464">
              <a:solidFill>
                <a:srgbClr val="202124"/>
              </a:solidFill>
              <a:highlight>
                <a:srgbClr val="FFFFFF"/>
              </a:highlight>
            </a:endParaRPr>
          </a:p>
          <a:p>
            <a:pPr indent="-349875" lvl="0" marL="457200" rtl="0" algn="l">
              <a:lnSpc>
                <a:spcPct val="150000"/>
              </a:lnSpc>
              <a:spcBef>
                <a:spcPts val="0"/>
              </a:spcBef>
              <a:spcAft>
                <a:spcPts val="0"/>
              </a:spcAft>
              <a:buClr>
                <a:srgbClr val="202124"/>
              </a:buClr>
              <a:buSzPct val="100000"/>
              <a:buChar char="•"/>
            </a:pPr>
            <a:r>
              <a:rPr lang="en-US" sz="2464">
                <a:solidFill>
                  <a:srgbClr val="202124"/>
                </a:solidFill>
                <a:highlight>
                  <a:srgbClr val="FFFFFF"/>
                </a:highlight>
              </a:rPr>
              <a:t>Feed the Satellite Images of the Top 5 Categorized cities and Generate the required Information using the Deep Learning Model.</a:t>
            </a:r>
            <a:endParaRPr sz="2464">
              <a:solidFill>
                <a:srgbClr val="202124"/>
              </a:solidFill>
              <a:highlight>
                <a:srgbClr val="FFFFFF"/>
              </a:highlight>
            </a:endParaRPr>
          </a:p>
          <a:p>
            <a:pPr indent="-139700" lvl="0" marL="342900" rtl="0" algn="l">
              <a:lnSpc>
                <a:spcPct val="100000"/>
              </a:lnSpc>
              <a:spcBef>
                <a:spcPts val="640"/>
              </a:spcBef>
              <a:spcAft>
                <a:spcPts val="0"/>
              </a:spcAft>
              <a:buClr>
                <a:schemeClr val="dk1"/>
              </a:buClr>
              <a:buSzPct val="96969"/>
              <a:buNone/>
            </a:pPr>
            <a:r>
              <a:t/>
            </a:r>
            <a:endParaRPr sz="3300"/>
          </a:p>
        </p:txBody>
      </p:sp>
      <p:sp>
        <p:nvSpPr>
          <p:cNvPr id="158" name="Google Shape;158;p6"/>
          <p:cNvSpPr txBox="1"/>
          <p:nvPr>
            <p:ph idx="12" type="sldNum"/>
          </p:nvPr>
        </p:nvSpPr>
        <p:spPr>
          <a:xfrm>
            <a:off x="807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9" name="Google Shape;159;p6"/>
          <p:cNvPicPr preferRelativeResize="0"/>
          <p:nvPr/>
        </p:nvPicPr>
        <p:blipFill rotWithShape="1">
          <a:blip r:embed="rId3">
            <a:alphaModFix/>
          </a:blip>
          <a:srcRect b="0" l="0" r="0" t="0"/>
          <a:stretch/>
        </p:blipFill>
        <p:spPr>
          <a:xfrm>
            <a:off x="436876" y="278650"/>
            <a:ext cx="1544325" cy="521050"/>
          </a:xfrm>
          <a:prstGeom prst="rect">
            <a:avLst/>
          </a:prstGeom>
          <a:noFill/>
          <a:ln>
            <a:noFill/>
          </a:ln>
        </p:spPr>
      </p:pic>
      <p:sp>
        <p:nvSpPr>
          <p:cNvPr id="160" name="Google Shape;160;p6"/>
          <p:cNvSpPr txBox="1"/>
          <p:nvPr>
            <p:ph idx="10" type="dt"/>
          </p:nvPr>
        </p:nvSpPr>
        <p:spPr>
          <a:xfrm>
            <a:off x="142238" y="6356351"/>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18/03/2023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2023-02-16T07:12:12Z</dcterms:created>
  <dc:creator>Dharva Khambolia</dc:creator>
</cp:coreProperties>
</file>